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97" r:id="rId2"/>
    <p:sldId id="316" r:id="rId3"/>
    <p:sldId id="256" r:id="rId4"/>
    <p:sldId id="257" r:id="rId5"/>
    <p:sldId id="262" r:id="rId6"/>
    <p:sldId id="275" r:id="rId7"/>
    <p:sldId id="310" r:id="rId8"/>
    <p:sldId id="279" r:id="rId9"/>
    <p:sldId id="264" r:id="rId10"/>
    <p:sldId id="311" r:id="rId11"/>
    <p:sldId id="272" r:id="rId12"/>
    <p:sldId id="283" r:id="rId13"/>
    <p:sldId id="268" r:id="rId14"/>
    <p:sldId id="265" r:id="rId15"/>
    <p:sldId id="282" r:id="rId16"/>
    <p:sldId id="270" r:id="rId17"/>
    <p:sldId id="267" r:id="rId18"/>
    <p:sldId id="291" r:id="rId19"/>
    <p:sldId id="299" r:id="rId20"/>
    <p:sldId id="271" r:id="rId21"/>
    <p:sldId id="287" r:id="rId22"/>
    <p:sldId id="295" r:id="rId23"/>
    <p:sldId id="312" r:id="rId24"/>
    <p:sldId id="302" r:id="rId25"/>
    <p:sldId id="285" r:id="rId26"/>
    <p:sldId id="313" r:id="rId27"/>
    <p:sldId id="300" r:id="rId28"/>
    <p:sldId id="314" r:id="rId29"/>
    <p:sldId id="315"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B0B0"/>
    <a:srgbClr val="84848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48" autoAdjust="0"/>
    <p:restoredTop sz="93298" autoAdjust="0"/>
  </p:normalViewPr>
  <p:slideViewPr>
    <p:cSldViewPr>
      <p:cViewPr>
        <p:scale>
          <a:sx n="70" d="100"/>
          <a:sy n="70" d="100"/>
        </p:scale>
        <p:origin x="-810" y="-66"/>
      </p:cViewPr>
      <p:guideLst>
        <p:guide orient="horz" pos="2160"/>
        <p:guide pos="2880"/>
      </p:guideLst>
    </p:cSldViewPr>
  </p:slideViewPr>
  <p:notesTextViewPr>
    <p:cViewPr>
      <p:scale>
        <a:sx n="100" d="100"/>
        <a:sy n="100" d="100"/>
      </p:scale>
      <p:origin x="0" y="0"/>
    </p:cViewPr>
  </p:notesTextViewPr>
  <p:sorterViewPr>
    <p:cViewPr>
      <p:scale>
        <a:sx n="45" d="100"/>
        <a:sy n="45" d="100"/>
      </p:scale>
      <p:origin x="0" y="576"/>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95BF21-6A81-477D-A1A3-89BC68964DCD}" type="datetimeFigureOut">
              <a:rPr lang="en-US" smtClean="0"/>
              <a:pPr/>
              <a:t>9/10/2011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DD0993-1460-4C75-8A1A-5382CB6BECCB}" type="slidenum">
              <a:rPr lang="en-US" smtClean="0"/>
              <a:pPr/>
              <a:t>‹#›</a:t>
            </a:fld>
            <a:endParaRPr lang="en-US"/>
          </a:p>
        </p:txBody>
      </p:sp>
    </p:spTree>
    <p:extLst>
      <p:ext uri="{BB962C8B-B14F-4D97-AF65-F5344CB8AC3E}">
        <p14:creationId xmlns:p14="http://schemas.microsoft.com/office/powerpoint/2010/main" xmlns="" val="2550797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PH" dirty="0"/>
          </a:p>
        </p:txBody>
      </p:sp>
      <p:sp>
        <p:nvSpPr>
          <p:cNvPr id="4" name="Slide Number Placeholder 3"/>
          <p:cNvSpPr>
            <a:spLocks noGrp="1"/>
          </p:cNvSpPr>
          <p:nvPr>
            <p:ph type="sldNum" sz="quarter" idx="10"/>
          </p:nvPr>
        </p:nvSpPr>
        <p:spPr/>
        <p:txBody>
          <a:bodyPr/>
          <a:lstStyle/>
          <a:p>
            <a:fld id="{C5DD0993-1460-4C75-8A1A-5382CB6BECCB}"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DD0993-1460-4C75-8A1A-5382CB6BECCB}" type="slidenum">
              <a:rPr lang="en-US" smtClean="0"/>
              <a:pPr/>
              <a:t>16</a:t>
            </a:fld>
            <a:endParaRPr lang="en-US" dirty="0"/>
          </a:p>
        </p:txBody>
      </p:sp>
    </p:spTree>
    <p:extLst>
      <p:ext uri="{BB962C8B-B14F-4D97-AF65-F5344CB8AC3E}">
        <p14:creationId xmlns:p14="http://schemas.microsoft.com/office/powerpoint/2010/main" xmlns="" val="3882701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F87B2B3-986F-4E62-959E-3B6CC7B89195}" type="datetimeFigureOut">
              <a:rPr lang="en-US" smtClean="0"/>
              <a:pPr/>
              <a:t>9/10/2011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A3413095-5BFF-4D67-B9EE-D679BC6C705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slow">
    <p:circl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F87B2B3-986F-4E62-959E-3B6CC7B89195}" type="datetimeFigureOut">
              <a:rPr lang="en-US" smtClean="0"/>
              <a:pPr/>
              <a:t>9/10/2011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13095-5BFF-4D67-B9EE-D679BC6C7054}" type="slidenum">
              <a:rPr lang="en-US" smtClean="0"/>
              <a:pPr/>
              <a:t>‹#›</a:t>
            </a:fld>
            <a:endParaRPr lang="en-US"/>
          </a:p>
        </p:txBody>
      </p:sp>
    </p:spTree>
  </p:cSld>
  <p:clrMapOvr>
    <a:masterClrMapping/>
  </p:clrMapOvr>
  <p:transition spd="slow">
    <p:circl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F87B2B3-986F-4E62-959E-3B6CC7B89195}" type="datetimeFigureOut">
              <a:rPr lang="en-US" smtClean="0"/>
              <a:pPr/>
              <a:t>9/10/2011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13095-5BFF-4D67-B9EE-D679BC6C7054}" type="slidenum">
              <a:rPr lang="en-US" smtClean="0"/>
              <a:pPr/>
              <a:t>‹#›</a:t>
            </a:fld>
            <a:endParaRPr lang="en-US"/>
          </a:p>
        </p:txBody>
      </p:sp>
    </p:spTree>
  </p:cSld>
  <p:clrMapOvr>
    <a:masterClrMapping/>
  </p:clrMapOvr>
  <p:transition spd="slow">
    <p:circl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F87B2B3-986F-4E62-959E-3B6CC7B89195}" type="datetimeFigureOut">
              <a:rPr lang="en-US" smtClean="0"/>
              <a:pPr/>
              <a:t>9/10/2011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13095-5BFF-4D67-B9EE-D679BC6C7054}" type="slidenum">
              <a:rPr lang="en-US" smtClean="0"/>
              <a:pPr/>
              <a:t>‹#›</a:t>
            </a:fld>
            <a:endParaRPr lang="en-US"/>
          </a:p>
        </p:txBody>
      </p:sp>
    </p:spTree>
  </p:cSld>
  <p:clrMapOvr>
    <a:masterClrMapping/>
  </p:clrMapOvr>
  <p:transition spd="slow">
    <p:circl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F87B2B3-986F-4E62-959E-3B6CC7B89195}" type="datetimeFigureOut">
              <a:rPr lang="en-US" smtClean="0"/>
              <a:pPr/>
              <a:t>9/10/2011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13095-5BFF-4D67-B9EE-D679BC6C705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slow">
    <p:circl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F87B2B3-986F-4E62-959E-3B6CC7B89195}" type="datetimeFigureOut">
              <a:rPr lang="en-US" smtClean="0"/>
              <a:pPr/>
              <a:t>9/10/2011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13095-5BFF-4D67-B9EE-D679BC6C7054}" type="slidenum">
              <a:rPr lang="en-US" smtClean="0"/>
              <a:pPr/>
              <a:t>‹#›</a:t>
            </a:fld>
            <a:endParaRPr lang="en-US"/>
          </a:p>
        </p:txBody>
      </p:sp>
    </p:spTree>
  </p:cSld>
  <p:clrMapOvr>
    <a:masterClrMapping/>
  </p:clrMapOvr>
  <p:transition spd="slow">
    <p:circl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F87B2B3-986F-4E62-959E-3B6CC7B89195}" type="datetimeFigureOut">
              <a:rPr lang="en-US" smtClean="0"/>
              <a:pPr/>
              <a:t>9/10/2011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413095-5BFF-4D67-B9EE-D679BC6C7054}" type="slidenum">
              <a:rPr lang="en-US" smtClean="0"/>
              <a:pPr/>
              <a:t>‹#›</a:t>
            </a:fld>
            <a:endParaRPr lang="en-US"/>
          </a:p>
        </p:txBody>
      </p:sp>
    </p:spTree>
  </p:cSld>
  <p:clrMapOvr>
    <a:masterClrMapping/>
  </p:clrMapOvr>
  <p:transition spd="slow">
    <p:circl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F87B2B3-986F-4E62-959E-3B6CC7B89195}" type="datetimeFigureOut">
              <a:rPr lang="en-US" smtClean="0"/>
              <a:pPr/>
              <a:t>9/10/2011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413095-5BFF-4D67-B9EE-D679BC6C7054}" type="slidenum">
              <a:rPr lang="en-US" smtClean="0"/>
              <a:pPr/>
              <a:t>‹#›</a:t>
            </a:fld>
            <a:endParaRPr lang="en-US"/>
          </a:p>
        </p:txBody>
      </p:sp>
    </p:spTree>
  </p:cSld>
  <p:clrMapOvr>
    <a:masterClrMapping/>
  </p:clrMapOvr>
  <p:transition spd="slow">
    <p:circl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B2B3-986F-4E62-959E-3B6CC7B89195}" type="datetimeFigureOut">
              <a:rPr lang="en-US" smtClean="0"/>
              <a:pPr/>
              <a:t>9/10/2011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413095-5BFF-4D67-B9EE-D679BC6C7054}" type="slidenum">
              <a:rPr lang="en-US" smtClean="0"/>
              <a:pPr/>
              <a:t>‹#›</a:t>
            </a:fld>
            <a:endParaRPr lang="en-US"/>
          </a:p>
        </p:txBody>
      </p:sp>
    </p:spTree>
  </p:cSld>
  <p:clrMapOvr>
    <a:masterClrMapping/>
  </p:clrMapOvr>
  <p:transition spd="slow">
    <p:circl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F87B2B3-986F-4E62-959E-3B6CC7B89195}" type="datetimeFigureOut">
              <a:rPr lang="en-US" smtClean="0"/>
              <a:pPr/>
              <a:t>9/10/2011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13095-5BFF-4D67-B9EE-D679BC6C7054}" type="slidenum">
              <a:rPr lang="en-US" smtClean="0"/>
              <a:pPr/>
              <a:t>‹#›</a:t>
            </a:fld>
            <a:endParaRPr lang="en-US"/>
          </a:p>
        </p:txBody>
      </p:sp>
    </p:spTree>
  </p:cSld>
  <p:clrMapOvr>
    <a:masterClrMapping/>
  </p:clrMapOvr>
  <p:transition spd="slow">
    <p:circl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F87B2B3-986F-4E62-959E-3B6CC7B89195}" type="datetimeFigureOut">
              <a:rPr lang="en-US" smtClean="0"/>
              <a:pPr/>
              <a:t>9/10/2011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A3413095-5BFF-4D67-B9EE-D679BC6C7054}"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p:circl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B2B3-986F-4E62-959E-3B6CC7B89195}" type="datetimeFigureOut">
              <a:rPr lang="en-US" smtClean="0"/>
              <a:pPr/>
              <a:t>9/10/2011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3413095-5BFF-4D67-B9EE-D679BC6C7054}"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ircle/>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w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wmf"/></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Documents and Settings\Mobile2\My Documents\My Pictures\Jally Aguinaldo Rodrigo_files\296798_274071669271238_100000052222298_1171924_2134600_n.jpg"/>
          <p:cNvPicPr>
            <a:picLocks noChangeAspect="1" noChangeArrowheads="1"/>
          </p:cNvPicPr>
          <p:nvPr/>
        </p:nvPicPr>
        <p:blipFill>
          <a:blip r:embed="rId2" cstate="print"/>
          <a:srcRect t="17647"/>
          <a:stretch>
            <a:fillRect/>
          </a:stretch>
        </p:blipFill>
        <p:spPr bwMode="auto">
          <a:xfrm>
            <a:off x="609600" y="1524000"/>
            <a:ext cx="7772398" cy="4800600"/>
          </a:xfrm>
          <a:prstGeom prst="rect">
            <a:avLst/>
          </a:prstGeom>
          <a:noFill/>
        </p:spPr>
      </p:pic>
      <p:sp>
        <p:nvSpPr>
          <p:cNvPr id="8" name="Rectangle 7"/>
          <p:cNvSpPr/>
          <p:nvPr/>
        </p:nvSpPr>
        <p:spPr>
          <a:xfrm>
            <a:off x="1617991" y="0"/>
            <a:ext cx="6136616" cy="1200329"/>
          </a:xfrm>
          <a:prstGeom prst="rect">
            <a:avLst/>
          </a:prstGeom>
          <a:noFill/>
        </p:spPr>
        <p:txBody>
          <a:bodyPr wrap="none" lIns="91440" tIns="45720" rIns="91440" bIns="45720">
            <a:spAutoFit/>
          </a:bodyPr>
          <a:lstStyle/>
          <a:p>
            <a:pPr algn="ctr"/>
            <a:r>
              <a:rPr lang="en-US" sz="4400" b="1" cap="none" spc="0" dirty="0" smtClean="0">
                <a:ln w="24500" cmpd="dbl">
                  <a:solidFill>
                    <a:schemeClr val="accent2">
                      <a:shade val="85000"/>
                      <a:satMod val="155000"/>
                    </a:schemeClr>
                  </a:solidFill>
                  <a:prstDash val="solid"/>
                  <a:miter lim="800000"/>
                </a:ln>
                <a:solidFill>
                  <a:srgbClr val="0070C0"/>
                </a:solidFill>
                <a:effectLst>
                  <a:outerShdw blurRad="38100" dist="38100" dir="7020000" algn="tl">
                    <a:srgbClr val="000000">
                      <a:alpha val="35000"/>
                    </a:srgbClr>
                  </a:outerShdw>
                </a:effectLst>
                <a:latin typeface="Berlin Sans FB Demi" pitchFamily="34" charset="0"/>
              </a:rPr>
              <a:t>Christ’s Church in </a:t>
            </a:r>
            <a:r>
              <a:rPr lang="en-US" sz="4400" b="1" cap="none" spc="0" dirty="0" err="1" smtClean="0">
                <a:ln w="24500" cmpd="dbl">
                  <a:solidFill>
                    <a:schemeClr val="accent2">
                      <a:shade val="85000"/>
                      <a:satMod val="155000"/>
                    </a:schemeClr>
                  </a:solidFill>
                  <a:prstDash val="solid"/>
                  <a:miter lim="800000"/>
                </a:ln>
                <a:solidFill>
                  <a:srgbClr val="0070C0"/>
                </a:solidFill>
                <a:effectLst>
                  <a:outerShdw blurRad="38100" dist="38100" dir="7020000" algn="tl">
                    <a:srgbClr val="000000">
                      <a:alpha val="35000"/>
                    </a:srgbClr>
                  </a:outerShdw>
                </a:effectLst>
                <a:latin typeface="Berlin Sans FB Demi" pitchFamily="34" charset="0"/>
              </a:rPr>
              <a:t>Batac</a:t>
            </a:r>
            <a:endParaRPr lang="en-US" sz="4400" b="1" cap="none" spc="0" dirty="0" smtClean="0">
              <a:ln w="24500" cmpd="dbl">
                <a:solidFill>
                  <a:schemeClr val="accent2">
                    <a:shade val="85000"/>
                    <a:satMod val="155000"/>
                  </a:schemeClr>
                </a:solidFill>
                <a:prstDash val="solid"/>
                <a:miter lim="800000"/>
              </a:ln>
              <a:solidFill>
                <a:srgbClr val="0070C0"/>
              </a:solidFill>
              <a:effectLst>
                <a:outerShdw blurRad="38100" dist="38100" dir="7020000" algn="tl">
                  <a:srgbClr val="000000">
                    <a:alpha val="35000"/>
                  </a:srgbClr>
                </a:outerShdw>
              </a:effectLst>
              <a:latin typeface="Berlin Sans FB Demi" pitchFamily="34" charset="0"/>
            </a:endParaRPr>
          </a:p>
          <a:p>
            <a:pPr algn="ctr"/>
            <a:r>
              <a:rPr lang="en-US" sz="2800" b="1" dirty="0" err="1" smtClean="0">
                <a:ln w="24500" cmpd="dbl">
                  <a:solidFill>
                    <a:schemeClr val="accent2">
                      <a:shade val="85000"/>
                      <a:satMod val="155000"/>
                    </a:schemeClr>
                  </a:solidFill>
                  <a:prstDash val="solid"/>
                  <a:miter lim="800000"/>
                </a:ln>
                <a:solidFill>
                  <a:srgbClr val="0070C0"/>
                </a:solidFill>
                <a:effectLst>
                  <a:outerShdw blurRad="38100" dist="38100" dir="7020000" algn="tl">
                    <a:srgbClr val="000000">
                      <a:alpha val="35000"/>
                    </a:srgbClr>
                  </a:outerShdw>
                </a:effectLst>
                <a:latin typeface="Berlin Sans FB Demi" pitchFamily="34" charset="0"/>
              </a:rPr>
              <a:t>Batac</a:t>
            </a:r>
            <a:r>
              <a:rPr lang="en-US" sz="2800" b="1" dirty="0" smtClean="0">
                <a:ln w="24500" cmpd="dbl">
                  <a:solidFill>
                    <a:schemeClr val="accent2">
                      <a:shade val="85000"/>
                      <a:satMod val="155000"/>
                    </a:schemeClr>
                  </a:solidFill>
                  <a:prstDash val="solid"/>
                  <a:miter lim="800000"/>
                </a:ln>
                <a:solidFill>
                  <a:srgbClr val="0070C0"/>
                </a:solidFill>
                <a:effectLst>
                  <a:outerShdw blurRad="38100" dist="38100" dir="7020000" algn="tl">
                    <a:srgbClr val="000000">
                      <a:alpha val="35000"/>
                    </a:srgbClr>
                  </a:outerShdw>
                </a:effectLst>
                <a:latin typeface="Berlin Sans FB Demi" pitchFamily="34" charset="0"/>
              </a:rPr>
              <a:t>, 2906, </a:t>
            </a:r>
            <a:r>
              <a:rPr lang="en-US" sz="2800" b="1" dirty="0" err="1" smtClean="0">
                <a:ln w="24500" cmpd="dbl">
                  <a:solidFill>
                    <a:schemeClr val="accent2">
                      <a:shade val="85000"/>
                      <a:satMod val="155000"/>
                    </a:schemeClr>
                  </a:solidFill>
                  <a:prstDash val="solid"/>
                  <a:miter lim="800000"/>
                </a:ln>
                <a:solidFill>
                  <a:srgbClr val="0070C0"/>
                </a:solidFill>
                <a:effectLst>
                  <a:outerShdw blurRad="38100" dist="38100" dir="7020000" algn="tl">
                    <a:srgbClr val="000000">
                      <a:alpha val="35000"/>
                    </a:srgbClr>
                  </a:outerShdw>
                </a:effectLst>
                <a:latin typeface="Berlin Sans FB Demi" pitchFamily="34" charset="0"/>
              </a:rPr>
              <a:t>Ilocos</a:t>
            </a:r>
            <a:r>
              <a:rPr lang="en-US" sz="2800" b="1" dirty="0" smtClean="0">
                <a:ln w="24500" cmpd="dbl">
                  <a:solidFill>
                    <a:schemeClr val="accent2">
                      <a:shade val="85000"/>
                      <a:satMod val="155000"/>
                    </a:schemeClr>
                  </a:solidFill>
                  <a:prstDash val="solid"/>
                  <a:miter lim="800000"/>
                </a:ln>
                <a:solidFill>
                  <a:srgbClr val="0070C0"/>
                </a:solidFill>
                <a:effectLst>
                  <a:outerShdw blurRad="38100" dist="38100" dir="7020000" algn="tl">
                    <a:srgbClr val="000000">
                      <a:alpha val="35000"/>
                    </a:srgbClr>
                  </a:outerShdw>
                </a:effectLst>
                <a:latin typeface="Berlin Sans FB Demi" pitchFamily="34" charset="0"/>
              </a:rPr>
              <a:t> Norte Philippines</a:t>
            </a:r>
            <a:endParaRPr lang="en-US" sz="2800" b="1" cap="none" spc="0" dirty="0">
              <a:ln w="24500" cmpd="dbl">
                <a:solidFill>
                  <a:schemeClr val="accent2">
                    <a:shade val="85000"/>
                    <a:satMod val="155000"/>
                  </a:schemeClr>
                </a:solidFill>
                <a:prstDash val="solid"/>
                <a:miter lim="800000"/>
              </a:ln>
              <a:solidFill>
                <a:srgbClr val="0070C0"/>
              </a:solidFill>
              <a:effectLst>
                <a:outerShdw blurRad="38100" dist="38100" dir="7020000" algn="tl">
                  <a:srgbClr val="000000">
                    <a:alpha val="35000"/>
                  </a:srgbClr>
                </a:outerShdw>
              </a:effectLst>
              <a:latin typeface="Berlin Sans FB Demi" pitchFamily="34" charset="0"/>
            </a:endParaRPr>
          </a:p>
        </p:txBody>
      </p:sp>
      <p:sp>
        <p:nvSpPr>
          <p:cNvPr id="13" name="TextBox 12"/>
          <p:cNvSpPr txBox="1"/>
          <p:nvPr/>
        </p:nvSpPr>
        <p:spPr>
          <a:xfrm>
            <a:off x="6781800" y="6248400"/>
            <a:ext cx="2362200" cy="369332"/>
          </a:xfrm>
          <a:prstGeom prst="rect">
            <a:avLst/>
          </a:prstGeom>
          <a:noFill/>
        </p:spPr>
        <p:txBody>
          <a:bodyPr wrap="square" rtlCol="0">
            <a:spAutoFit/>
          </a:bodyPr>
          <a:lstStyle/>
          <a:p>
            <a:r>
              <a:rPr lang="en-US" dirty="0" smtClean="0"/>
              <a:t>September 4, 2011</a:t>
            </a:r>
            <a:endParaRPr lang="en-US" dirty="0"/>
          </a:p>
        </p:txBody>
      </p:sp>
      <p:pic>
        <p:nvPicPr>
          <p:cNvPr id="1026" name="Picture 2" descr="C:\Documents and Settings\Mobile2\My Documents\My Pictures\Dante C. Aguinaldo_files\318688_274076775937394_100000052222298_1171946_6647020_s.jpg"/>
          <p:cNvPicPr>
            <a:picLocks noChangeAspect="1" noChangeArrowheads="1"/>
          </p:cNvPicPr>
          <p:nvPr/>
        </p:nvPicPr>
        <p:blipFill>
          <a:blip r:embed="rId3" cstate="print"/>
          <a:srcRect/>
          <a:stretch>
            <a:fillRect/>
          </a:stretch>
        </p:blipFill>
        <p:spPr bwMode="auto">
          <a:xfrm>
            <a:off x="431800" y="609600"/>
            <a:ext cx="1244600" cy="1651000"/>
          </a:xfrm>
          <a:prstGeom prst="rect">
            <a:avLst/>
          </a:prstGeom>
          <a:noFill/>
        </p:spPr>
      </p:pic>
    </p:spTree>
    <p:extLst>
      <p:ext uri="{BB962C8B-B14F-4D97-AF65-F5344CB8AC3E}">
        <p14:creationId xmlns:p14="http://schemas.microsoft.com/office/powerpoint/2010/main" xmlns="" val="4046047110"/>
      </p:ext>
    </p:extLst>
  </p:cSld>
  <p:clrMapOvr>
    <a:masterClrMapping/>
  </p:clrMapOvr>
  <p:transition spd="slow">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istrator\Desktop\New Folder\IMG_3421.jpg"/>
          <p:cNvPicPr>
            <a:picLocks noChangeAspect="1" noChangeArrowheads="1"/>
          </p:cNvPicPr>
          <p:nvPr/>
        </p:nvPicPr>
        <p:blipFill>
          <a:blip r:embed="rId2" cstate="print"/>
          <a:srcRect/>
          <a:stretch>
            <a:fillRect/>
          </a:stretch>
        </p:blipFill>
        <p:spPr bwMode="auto">
          <a:xfrm>
            <a:off x="304800" y="987378"/>
            <a:ext cx="3429000" cy="2794418"/>
          </a:xfrm>
          <a:prstGeom prst="rect">
            <a:avLst/>
          </a:prstGeom>
          <a:ln>
            <a:noFill/>
          </a:ln>
          <a:effectLst>
            <a:outerShdw blurRad="292100" dist="139700" dir="2700000" algn="tl" rotWithShape="0">
              <a:srgbClr val="333333">
                <a:alpha val="65000"/>
              </a:srgbClr>
            </a:outerShdw>
          </a:effectLst>
        </p:spPr>
      </p:pic>
      <p:pic>
        <p:nvPicPr>
          <p:cNvPr id="5" name="Picture 5" descr="C:\Documents and Settings\Administrator\Desktop\New Folder\IMG_3614.jpg"/>
          <p:cNvPicPr>
            <a:picLocks noChangeAspect="1" noChangeArrowheads="1"/>
          </p:cNvPicPr>
          <p:nvPr/>
        </p:nvPicPr>
        <p:blipFill>
          <a:blip r:embed="rId3" cstate="print"/>
          <a:srcRect/>
          <a:stretch>
            <a:fillRect/>
          </a:stretch>
        </p:blipFill>
        <p:spPr bwMode="auto">
          <a:xfrm>
            <a:off x="281711" y="4040482"/>
            <a:ext cx="3452089" cy="258891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0" y="0"/>
            <a:ext cx="7315200" cy="769441"/>
          </a:xfrm>
          <a:prstGeom prst="rect">
            <a:avLst/>
          </a:prstGeom>
        </p:spPr>
        <p:txBody>
          <a:bodyPr wrap="square">
            <a:spAutoFit/>
          </a:bodyPr>
          <a:lstStyle/>
          <a:p>
            <a:pPr algn="ctr"/>
            <a:r>
              <a:rPr lang="en-US" sz="4400" dirty="0" smtClean="0">
                <a:latin typeface="Forte" pitchFamily="66" charset="0"/>
              </a:rPr>
              <a:t>Our Treasures : The Facilities</a:t>
            </a:r>
            <a:endParaRPr lang="en-US" sz="4400" dirty="0">
              <a:latin typeface="Forte" pitchFamily="66" charset="0"/>
            </a:endParaRPr>
          </a:p>
        </p:txBody>
      </p:sp>
      <p:sp>
        <p:nvSpPr>
          <p:cNvPr id="7" name="TextBox 6"/>
          <p:cNvSpPr txBox="1"/>
          <p:nvPr/>
        </p:nvSpPr>
        <p:spPr>
          <a:xfrm>
            <a:off x="4724400" y="990600"/>
            <a:ext cx="3276600" cy="1200329"/>
          </a:xfrm>
          <a:prstGeom prst="rect">
            <a:avLst/>
          </a:prstGeom>
          <a:noFill/>
        </p:spPr>
        <p:txBody>
          <a:bodyPr wrap="square" rtlCol="0">
            <a:spAutoFit/>
          </a:bodyPr>
          <a:lstStyle/>
          <a:p>
            <a:r>
              <a:rPr lang="en-PH" sz="2400" dirty="0" smtClean="0"/>
              <a:t>The PACE Room can contain 27 students at one time.</a:t>
            </a:r>
            <a:endParaRPr lang="en-PH" sz="2400" dirty="0"/>
          </a:p>
        </p:txBody>
      </p:sp>
      <p:sp>
        <p:nvSpPr>
          <p:cNvPr id="8" name="TextBox 7"/>
          <p:cNvSpPr txBox="1"/>
          <p:nvPr/>
        </p:nvSpPr>
        <p:spPr>
          <a:xfrm>
            <a:off x="4191000" y="3810000"/>
            <a:ext cx="4724400" cy="3046988"/>
          </a:xfrm>
          <a:prstGeom prst="rect">
            <a:avLst/>
          </a:prstGeom>
          <a:noFill/>
        </p:spPr>
        <p:txBody>
          <a:bodyPr wrap="square" rtlCol="0">
            <a:spAutoFit/>
          </a:bodyPr>
          <a:lstStyle/>
          <a:p>
            <a:r>
              <a:rPr lang="en-PH" sz="2400" dirty="0" smtClean="0"/>
              <a:t>A  Pull Out Room is a requirement of the Dept of Educ. They wont issue us a permit if we don’t do the pull out classes. Hence, we give pull out classes in P.E.  (Physical Education) and H.E (Home Econ). We also use the pull out room for Sunday Bible study for children</a:t>
            </a:r>
            <a:endParaRPr lang="en-PH" sz="2400" dirty="0"/>
          </a:p>
        </p:txBody>
      </p:sp>
    </p:spTree>
  </p:cSld>
  <p:clrMapOvr>
    <a:masterClrMapping/>
  </p:clrMapOvr>
  <p:transition spd="slow">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Administrator\Desktop\New Folder\IMG_3594.jpg"/>
          <p:cNvPicPr>
            <a:picLocks noGrp="1" noChangeAspect="1" noChangeArrowheads="1"/>
          </p:cNvPicPr>
          <p:nvPr>
            <p:ph idx="1"/>
          </p:nvPr>
        </p:nvPicPr>
        <p:blipFill>
          <a:blip r:embed="rId2" cstate="print"/>
          <a:srcRect/>
          <a:stretch>
            <a:fillRect/>
          </a:stretch>
        </p:blipFill>
        <p:spPr bwMode="auto">
          <a:xfrm>
            <a:off x="50799" y="1219200"/>
            <a:ext cx="6502401" cy="4876801"/>
          </a:xfrm>
          <a:prstGeom prst="rect">
            <a:avLst/>
          </a:prstGeom>
          <a:ln>
            <a:noFill/>
          </a:ln>
          <a:effectLst>
            <a:softEdge rad="112500"/>
          </a:effectLst>
        </p:spPr>
      </p:pic>
      <p:sp>
        <p:nvSpPr>
          <p:cNvPr id="7" name="Rectangle 6"/>
          <p:cNvSpPr/>
          <p:nvPr/>
        </p:nvSpPr>
        <p:spPr>
          <a:xfrm>
            <a:off x="0" y="6019800"/>
            <a:ext cx="7317902" cy="461665"/>
          </a:xfrm>
          <a:prstGeom prst="rect">
            <a:avLst/>
          </a:prstGeom>
          <a:noFill/>
        </p:spPr>
        <p:txBody>
          <a:bodyPr wrap="none" lIns="91440" tIns="45720" rIns="91440" bIns="45720">
            <a:spAutoFit/>
          </a:bodyPr>
          <a:lstStyle/>
          <a:p>
            <a:pPr algn="ctr"/>
            <a:r>
              <a:rPr lang="en-US" sz="2400" cap="none" spc="0" dirty="0" smtClean="0">
                <a:ln w="10541" cmpd="sng">
                  <a:solidFill>
                    <a:schemeClr val="accent1">
                      <a:shade val="88000"/>
                      <a:satMod val="110000"/>
                    </a:schemeClr>
                  </a:solidFill>
                  <a:prstDash val="solid"/>
                </a:ln>
                <a:effectLst/>
                <a:latin typeface="Forte" pitchFamily="66" charset="0"/>
              </a:rPr>
              <a:t>The Air-Conditioned Room is for the RR, LR and Grade 1</a:t>
            </a:r>
            <a:endParaRPr lang="en-US" sz="2400" cap="none" spc="0" dirty="0">
              <a:ln w="10541" cmpd="sng">
                <a:solidFill>
                  <a:schemeClr val="accent1">
                    <a:shade val="88000"/>
                    <a:satMod val="110000"/>
                  </a:schemeClr>
                </a:solidFill>
                <a:prstDash val="solid"/>
              </a:ln>
              <a:effectLst/>
              <a:latin typeface="Forte" pitchFamily="66" charset="0"/>
            </a:endParaRPr>
          </a:p>
        </p:txBody>
      </p:sp>
      <p:sp>
        <p:nvSpPr>
          <p:cNvPr id="8" name="Oval 7"/>
          <p:cNvSpPr/>
          <p:nvPr/>
        </p:nvSpPr>
        <p:spPr>
          <a:xfrm>
            <a:off x="6705600" y="2057400"/>
            <a:ext cx="2057400" cy="2133600"/>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0"/>
            <a:ext cx="7315200" cy="769441"/>
          </a:xfrm>
          <a:prstGeom prst="rect">
            <a:avLst/>
          </a:prstGeom>
        </p:spPr>
        <p:txBody>
          <a:bodyPr wrap="square">
            <a:spAutoFit/>
          </a:bodyPr>
          <a:lstStyle/>
          <a:p>
            <a:pPr algn="ctr"/>
            <a:r>
              <a:rPr lang="en-US" sz="4400" dirty="0" smtClean="0">
                <a:latin typeface="Forte" pitchFamily="66" charset="0"/>
              </a:rPr>
              <a:t>Our Treasures : The Facilities</a:t>
            </a:r>
            <a:endParaRPr lang="en-US" sz="4400" dirty="0">
              <a:latin typeface="Forte" pitchFamily="66" charset="0"/>
            </a:endParaRPr>
          </a:p>
        </p:txBody>
      </p:sp>
    </p:spTree>
  </p:cSld>
  <p:clrMapOvr>
    <a:masterClrMapping/>
  </p:clrMapOvr>
  <p:transition spd="slow">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Documents and Settings\Administrator\Desktop\New Folder\IMG_3591.jpg"/>
          <p:cNvPicPr>
            <a:picLocks noChangeAspect="1" noChangeArrowheads="1"/>
          </p:cNvPicPr>
          <p:nvPr/>
        </p:nvPicPr>
        <p:blipFill>
          <a:blip r:embed="rId2" cstate="print"/>
          <a:srcRect/>
          <a:stretch>
            <a:fillRect/>
          </a:stretch>
        </p:blipFill>
        <p:spPr bwMode="auto">
          <a:xfrm>
            <a:off x="228600" y="3692094"/>
            <a:ext cx="4343400" cy="2931619"/>
          </a:xfrm>
          <a:prstGeom prst="rect">
            <a:avLst/>
          </a:prstGeom>
          <a:ln>
            <a:noFill/>
          </a:ln>
          <a:effectLst>
            <a:softEdge rad="112500"/>
          </a:effectLst>
        </p:spPr>
      </p:pic>
      <p:sp>
        <p:nvSpPr>
          <p:cNvPr id="8" name="Oval 7"/>
          <p:cNvSpPr/>
          <p:nvPr/>
        </p:nvSpPr>
        <p:spPr>
          <a:xfrm>
            <a:off x="2514600" y="1981200"/>
            <a:ext cx="1752600" cy="1752600"/>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228600" y="1905000"/>
            <a:ext cx="1905000" cy="190500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1371600" y="533400"/>
            <a:ext cx="1676400" cy="16764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0"/>
            <a:ext cx="7315200" cy="769441"/>
          </a:xfrm>
          <a:prstGeom prst="rect">
            <a:avLst/>
          </a:prstGeom>
        </p:spPr>
        <p:txBody>
          <a:bodyPr wrap="square">
            <a:spAutoFit/>
          </a:bodyPr>
          <a:lstStyle/>
          <a:p>
            <a:pPr algn="ctr"/>
            <a:r>
              <a:rPr lang="en-US" sz="4400" dirty="0" smtClean="0">
                <a:latin typeface="Forte" pitchFamily="66" charset="0"/>
              </a:rPr>
              <a:t>Our Treasures : The Facilities</a:t>
            </a:r>
            <a:endParaRPr lang="en-US" sz="4400" dirty="0">
              <a:latin typeface="Forte" pitchFamily="66" charset="0"/>
            </a:endParaRPr>
          </a:p>
        </p:txBody>
      </p:sp>
      <p:sp>
        <p:nvSpPr>
          <p:cNvPr id="12" name="Rectangle 11"/>
          <p:cNvSpPr/>
          <p:nvPr/>
        </p:nvSpPr>
        <p:spPr>
          <a:xfrm>
            <a:off x="5105400" y="914400"/>
            <a:ext cx="2667000" cy="4524315"/>
          </a:xfrm>
          <a:prstGeom prst="rect">
            <a:avLst/>
          </a:prstGeom>
        </p:spPr>
        <p:txBody>
          <a:bodyPr wrap="square">
            <a:spAutoFit/>
          </a:bodyPr>
          <a:lstStyle/>
          <a:p>
            <a:pPr algn="ctr"/>
            <a:r>
              <a:rPr lang="en-US" sz="2400" b="1" dirty="0" smtClean="0"/>
              <a:t>The Library: </a:t>
            </a:r>
            <a:r>
              <a:rPr lang="en-US" sz="2400" dirty="0" smtClean="0"/>
              <a:t>Most of the library’s collection are from the US. Mr. </a:t>
            </a:r>
            <a:r>
              <a:rPr lang="en-US" sz="2400" dirty="0" err="1" smtClean="0"/>
              <a:t>Mequel</a:t>
            </a:r>
            <a:r>
              <a:rPr lang="en-US" sz="2400" dirty="0" smtClean="0"/>
              <a:t>, Miss </a:t>
            </a:r>
            <a:r>
              <a:rPr lang="en-US" sz="2400" dirty="0" err="1" smtClean="0"/>
              <a:t>Chantelle</a:t>
            </a:r>
            <a:r>
              <a:rPr lang="en-US" sz="2400" dirty="0" smtClean="0"/>
              <a:t>, Miss Jill and  Miss Liz brought all your donations and materials. Thank you, they are real treasures!</a:t>
            </a:r>
            <a:endParaRPr lang="en-US" sz="2400" dirty="0"/>
          </a:p>
        </p:txBody>
      </p:sp>
    </p:spTree>
  </p:cSld>
  <p:clrMapOvr>
    <a:masterClrMapping/>
  </p:clrMapOvr>
  <p:transition spd="slow">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919008"/>
            <a:ext cx="4648200" cy="1938992"/>
          </a:xfrm>
          <a:prstGeom prst="rect">
            <a:avLst/>
          </a:prstGeom>
          <a:noFill/>
        </p:spPr>
        <p:txBody>
          <a:bodyPr wrap="square" lIns="91440" tIns="45720" rIns="91440" bIns="45720">
            <a:spAutoFit/>
          </a:bodyPr>
          <a:lstStyle/>
          <a:p>
            <a:pPr algn="ctr"/>
            <a:r>
              <a:rPr lang="en-US" sz="2400" dirty="0" smtClean="0">
                <a:ln w="10541" cmpd="sng">
                  <a:solidFill>
                    <a:schemeClr val="accent1">
                      <a:shade val="88000"/>
                      <a:satMod val="110000"/>
                    </a:schemeClr>
                  </a:solidFill>
                  <a:prstDash val="solid"/>
                </a:ln>
                <a:latin typeface="Eras Medium ITC" pitchFamily="34" charset="0"/>
              </a:rPr>
              <a:t>The </a:t>
            </a:r>
            <a:r>
              <a:rPr lang="en-US" sz="2400" i="1" dirty="0" smtClean="0">
                <a:ln w="10541" cmpd="sng">
                  <a:solidFill>
                    <a:schemeClr val="accent1">
                      <a:shade val="88000"/>
                      <a:satMod val="110000"/>
                    </a:schemeClr>
                  </a:solidFill>
                  <a:prstDash val="solid"/>
                </a:ln>
                <a:latin typeface="Eras Medium ITC" pitchFamily="34" charset="0"/>
              </a:rPr>
              <a:t>CHAPEL  is used everyday for devotion and morning </a:t>
            </a:r>
            <a:r>
              <a:rPr lang="en-US" sz="2400" i="1" dirty="0" err="1" smtClean="0">
                <a:ln w="10541" cmpd="sng">
                  <a:solidFill>
                    <a:schemeClr val="accent1">
                      <a:shade val="88000"/>
                      <a:satMod val="110000"/>
                    </a:schemeClr>
                  </a:solidFill>
                  <a:prstDash val="solid"/>
                </a:ln>
                <a:latin typeface="Eras Medium ITC" pitchFamily="34" charset="0"/>
              </a:rPr>
              <a:t>exercices</a:t>
            </a:r>
            <a:r>
              <a:rPr lang="en-US" sz="2400" i="1" dirty="0" smtClean="0">
                <a:ln w="10541" cmpd="sng">
                  <a:solidFill>
                    <a:schemeClr val="accent1">
                      <a:shade val="88000"/>
                      <a:satMod val="110000"/>
                    </a:schemeClr>
                  </a:solidFill>
                  <a:prstDash val="solid"/>
                </a:ln>
                <a:latin typeface="Eras Medium ITC" pitchFamily="34" charset="0"/>
              </a:rPr>
              <a:t>, it is also where we hold  our program, it can hardly contain our  57 pupils </a:t>
            </a:r>
            <a:r>
              <a:rPr lang="en-US" sz="2400" i="1" dirty="0" smtClean="0">
                <a:ln w="10541" cmpd="sng">
                  <a:solidFill>
                    <a:schemeClr val="accent1">
                      <a:shade val="88000"/>
                      <a:satMod val="110000"/>
                    </a:schemeClr>
                  </a:solidFill>
                  <a:prstDash val="solid"/>
                </a:ln>
                <a:latin typeface="Forte" pitchFamily="66" charset="0"/>
              </a:rPr>
              <a:t>now., </a:t>
            </a:r>
            <a:endParaRPr lang="en-US" sz="2400" i="1" cap="none" spc="0" dirty="0">
              <a:ln w="10541" cmpd="sng">
                <a:solidFill>
                  <a:schemeClr val="accent1">
                    <a:shade val="88000"/>
                    <a:satMod val="110000"/>
                  </a:schemeClr>
                </a:solidFill>
                <a:prstDash val="solid"/>
              </a:ln>
              <a:effectLst/>
              <a:latin typeface="Forte" pitchFamily="66" charset="0"/>
            </a:endParaRPr>
          </a:p>
        </p:txBody>
      </p:sp>
      <p:pic>
        <p:nvPicPr>
          <p:cNvPr id="7171" name="Picture 3" descr="C:\Documents and Settings\Administrator\Desktop\New Folder\IMG_3433.jpg"/>
          <p:cNvPicPr>
            <a:picLocks noChangeAspect="1" noChangeArrowheads="1"/>
          </p:cNvPicPr>
          <p:nvPr/>
        </p:nvPicPr>
        <p:blipFill>
          <a:blip r:embed="rId2" cstate="print"/>
          <a:srcRect/>
          <a:stretch>
            <a:fillRect/>
          </a:stretch>
        </p:blipFill>
        <p:spPr bwMode="auto">
          <a:xfrm>
            <a:off x="5063100" y="152400"/>
            <a:ext cx="4080900" cy="2971800"/>
          </a:xfrm>
          <a:prstGeom prst="rect">
            <a:avLst/>
          </a:prstGeom>
          <a:ln>
            <a:noFill/>
          </a:ln>
          <a:effectLst>
            <a:softEdge rad="112500"/>
          </a:effectLst>
        </p:spPr>
      </p:pic>
      <p:pic>
        <p:nvPicPr>
          <p:cNvPr id="7172" name="Picture 4" descr="C:\Documents and Settings\Administrator\Desktop\New Folder\IMG_3434.jpg"/>
          <p:cNvPicPr>
            <a:picLocks noChangeAspect="1" noChangeArrowheads="1"/>
          </p:cNvPicPr>
          <p:nvPr/>
        </p:nvPicPr>
        <p:blipFill>
          <a:blip r:embed="rId3" cstate="print"/>
          <a:srcRect/>
          <a:stretch>
            <a:fillRect/>
          </a:stretch>
        </p:blipFill>
        <p:spPr bwMode="auto">
          <a:xfrm>
            <a:off x="4800600" y="3276600"/>
            <a:ext cx="4288178" cy="3352800"/>
          </a:xfrm>
          <a:prstGeom prst="rect">
            <a:avLst/>
          </a:prstGeom>
          <a:ln>
            <a:noFill/>
          </a:ln>
          <a:effectLst>
            <a:softEdge rad="112500"/>
          </a:effectLst>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762000"/>
            <a:ext cx="4775473" cy="42672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0" y="0"/>
            <a:ext cx="7315200" cy="769441"/>
          </a:xfrm>
          <a:prstGeom prst="rect">
            <a:avLst/>
          </a:prstGeom>
        </p:spPr>
        <p:txBody>
          <a:bodyPr wrap="square">
            <a:spAutoFit/>
          </a:bodyPr>
          <a:lstStyle/>
          <a:p>
            <a:pPr algn="ctr"/>
            <a:r>
              <a:rPr lang="en-US" sz="4400" dirty="0" smtClean="0">
                <a:latin typeface="Forte" pitchFamily="66" charset="0"/>
              </a:rPr>
              <a:t>Our Treasures : The Facilities</a:t>
            </a:r>
            <a:endParaRPr lang="en-US" sz="4400" dirty="0">
              <a:latin typeface="Forte" pitchFamily="66" charset="0"/>
            </a:endParaRPr>
          </a:p>
        </p:txBody>
      </p:sp>
    </p:spTree>
  </p:cSld>
  <p:clrMapOvr>
    <a:masterClrMapping/>
  </p:clrMapOvr>
  <p:transition spd="slow">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105400"/>
            <a:ext cx="8229600" cy="1554163"/>
          </a:xfrm>
        </p:spPr>
        <p:txBody>
          <a:bodyPr>
            <a:normAutofit/>
          </a:bodyPr>
          <a:lstStyle/>
          <a:p>
            <a:pPr algn="just">
              <a:buNone/>
            </a:pPr>
            <a:r>
              <a:rPr lang="en-US" dirty="0" smtClean="0"/>
              <a:t>We just acquired some computers for the computer classes we have seven units including the two laptops donated by the brethren here.</a:t>
            </a:r>
            <a:endParaRPr lang="en-US" dirty="0"/>
          </a:p>
        </p:txBody>
      </p:sp>
      <p:sp>
        <p:nvSpPr>
          <p:cNvPr id="4" name="Rectangle 3"/>
          <p:cNvSpPr/>
          <p:nvPr/>
        </p:nvSpPr>
        <p:spPr>
          <a:xfrm>
            <a:off x="0" y="0"/>
            <a:ext cx="8206285" cy="1754326"/>
          </a:xfrm>
          <a:prstGeom prst="rect">
            <a:avLst/>
          </a:prstGeom>
          <a:noFill/>
        </p:spPr>
        <p:txBody>
          <a:bodyPr wrap="square" lIns="91440" tIns="45720" rIns="91440" bIns="45720">
            <a:spAutoFit/>
          </a:bodyPr>
          <a:lstStyle/>
          <a:p>
            <a:pPr algn="ctr"/>
            <a:r>
              <a:rPr lang="en-US" sz="5400" dirty="0" smtClean="0">
                <a:latin typeface="Forte" pitchFamily="66" charset="0"/>
              </a:rPr>
              <a:t>Our Treasures : The Facilities</a:t>
            </a:r>
          </a:p>
          <a:p>
            <a:pPr algn="ct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3074" name="Picture 2" descr="C:\Documents and Settings\Administrator\Desktop\Picture3.png"/>
          <p:cNvPicPr>
            <a:picLocks noChangeAspect="1" noChangeArrowheads="1"/>
          </p:cNvPicPr>
          <p:nvPr/>
        </p:nvPicPr>
        <p:blipFill>
          <a:blip r:embed="rId2" cstate="print"/>
          <a:srcRect/>
          <a:stretch>
            <a:fillRect/>
          </a:stretch>
        </p:blipFill>
        <p:spPr bwMode="auto">
          <a:xfrm>
            <a:off x="285429" y="1981200"/>
            <a:ext cx="3963523" cy="2971800"/>
          </a:xfrm>
          <a:prstGeom prst="rect">
            <a:avLst/>
          </a:prstGeom>
          <a:ln>
            <a:noFill/>
          </a:ln>
          <a:effectLst>
            <a:softEdge rad="112500"/>
          </a:effectLst>
        </p:spPr>
      </p:pic>
      <p:pic>
        <p:nvPicPr>
          <p:cNvPr id="3075" name="Picture 3" descr="C:\Documents and Settings\Administrator\Desktop\Picture4.png"/>
          <p:cNvPicPr>
            <a:picLocks noChangeAspect="1" noChangeArrowheads="1"/>
          </p:cNvPicPr>
          <p:nvPr/>
        </p:nvPicPr>
        <p:blipFill>
          <a:blip r:embed="rId3" cstate="print"/>
          <a:srcRect/>
          <a:stretch>
            <a:fillRect/>
          </a:stretch>
        </p:blipFill>
        <p:spPr bwMode="auto">
          <a:xfrm>
            <a:off x="4724400" y="1908687"/>
            <a:ext cx="4267200" cy="2995080"/>
          </a:xfrm>
          <a:prstGeom prst="rect">
            <a:avLst/>
          </a:prstGeom>
          <a:ln>
            <a:noFill/>
          </a:ln>
          <a:effectLst>
            <a:softEdge rad="112500"/>
          </a:effectLst>
        </p:spPr>
      </p:pic>
    </p:spTree>
  </p:cSld>
  <p:clrMapOvr>
    <a:masterClrMapping/>
  </p:clrMapOvr>
  <p:transition spd="slow">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791200"/>
            <a:ext cx="9326764" cy="707886"/>
          </a:xfrm>
          <a:prstGeom prst="rect">
            <a:avLst/>
          </a:prstGeom>
          <a:noFill/>
        </p:spPr>
        <p:txBody>
          <a:bodyPr wrap="square" lIns="91440" tIns="45720" rIns="91440" bIns="45720">
            <a:spAutoFit/>
          </a:bodyPr>
          <a:lstStyle/>
          <a:p>
            <a:r>
              <a:rPr lang="en-US" sz="2000" cap="none" spc="0" dirty="0" smtClean="0">
                <a:ln w="10541" cmpd="sng">
                  <a:solidFill>
                    <a:schemeClr val="accent1">
                      <a:shade val="88000"/>
                      <a:satMod val="110000"/>
                    </a:schemeClr>
                  </a:solidFill>
                  <a:prstDash val="solid"/>
                </a:ln>
                <a:effectLst/>
                <a:latin typeface="Eras Medium ITC" pitchFamily="34" charset="0"/>
              </a:rPr>
              <a:t>  The Administrator’s Office look so neat but its just a small space </a:t>
            </a:r>
          </a:p>
          <a:p>
            <a:r>
              <a:rPr lang="en-US" sz="2000" dirty="0" smtClean="0">
                <a:ln w="10541" cmpd="sng">
                  <a:solidFill>
                    <a:schemeClr val="accent1">
                      <a:shade val="88000"/>
                      <a:satMod val="110000"/>
                    </a:schemeClr>
                  </a:solidFill>
                  <a:prstDash val="solid"/>
                </a:ln>
                <a:latin typeface="Eras Medium ITC" pitchFamily="34" charset="0"/>
              </a:rPr>
              <a:t>To entertain the parents, talk to kids and entertain  </a:t>
            </a:r>
            <a:r>
              <a:rPr lang="en-US" sz="2000" dirty="0" err="1" smtClean="0">
                <a:ln w="10541" cmpd="sng">
                  <a:solidFill>
                    <a:schemeClr val="accent1">
                      <a:shade val="88000"/>
                      <a:satMod val="110000"/>
                    </a:schemeClr>
                  </a:solidFill>
                  <a:prstDash val="solid"/>
                </a:ln>
                <a:latin typeface="Eras Medium ITC" pitchFamily="34" charset="0"/>
              </a:rPr>
              <a:t>Dep</a:t>
            </a:r>
            <a:r>
              <a:rPr lang="en-US" sz="2000" dirty="0" smtClean="0">
                <a:ln w="10541" cmpd="sng">
                  <a:solidFill>
                    <a:schemeClr val="accent1">
                      <a:shade val="88000"/>
                      <a:satMod val="110000"/>
                    </a:schemeClr>
                  </a:solidFill>
                  <a:prstDash val="solid"/>
                </a:ln>
                <a:latin typeface="Eras Medium ITC" pitchFamily="34" charset="0"/>
              </a:rPr>
              <a:t> Ed officials</a:t>
            </a:r>
            <a:r>
              <a:rPr lang="en-US" sz="2000" cap="none" spc="0" dirty="0" smtClean="0">
                <a:ln w="10541" cmpd="sng">
                  <a:solidFill>
                    <a:schemeClr val="accent1">
                      <a:shade val="88000"/>
                      <a:satMod val="110000"/>
                    </a:schemeClr>
                  </a:solidFill>
                  <a:prstDash val="solid"/>
                </a:ln>
                <a:effectLst/>
                <a:latin typeface="Eras Medium ITC" pitchFamily="34" charset="0"/>
              </a:rPr>
              <a:t>! </a:t>
            </a:r>
            <a:endParaRPr lang="en-US" sz="2000" cap="none" spc="0" dirty="0">
              <a:ln w="10541" cmpd="sng">
                <a:solidFill>
                  <a:schemeClr val="accent1">
                    <a:shade val="88000"/>
                    <a:satMod val="110000"/>
                  </a:schemeClr>
                </a:solidFill>
                <a:prstDash val="solid"/>
              </a:ln>
              <a:effectLst/>
              <a:latin typeface="Eras Medium ITC" pitchFamily="34" charset="0"/>
            </a:endParaRPr>
          </a:p>
        </p:txBody>
      </p:sp>
      <p:pic>
        <p:nvPicPr>
          <p:cNvPr id="6146" name="Picture 2" descr="C:\Users\CLENN\Desktop\New Folder\IMG_363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11980" t="4272" r="24018" b="18404"/>
          <a:stretch>
            <a:fillRect/>
          </a:stretch>
        </p:blipFill>
        <p:spPr bwMode="auto">
          <a:xfrm>
            <a:off x="152400" y="914400"/>
            <a:ext cx="4191000" cy="3920613"/>
          </a:xfrm>
          <a:prstGeom prst="rect">
            <a:avLst/>
          </a:prstGeom>
          <a:ln>
            <a:noFill/>
          </a:ln>
          <a:effectLst>
            <a:outerShdw blurRad="292100" dist="139700" dir="2700000" algn="tl" rotWithShape="0">
              <a:srgbClr val="333333">
                <a:alpha val="65000"/>
              </a:srgbClr>
            </a:outerShdw>
          </a:effectLst>
          <a:extLst/>
        </p:spPr>
      </p:pic>
      <p:sp>
        <p:nvSpPr>
          <p:cNvPr id="8" name="Rectangle 7"/>
          <p:cNvSpPr/>
          <p:nvPr/>
        </p:nvSpPr>
        <p:spPr>
          <a:xfrm>
            <a:off x="0" y="0"/>
            <a:ext cx="7315200" cy="769441"/>
          </a:xfrm>
          <a:prstGeom prst="rect">
            <a:avLst/>
          </a:prstGeom>
        </p:spPr>
        <p:txBody>
          <a:bodyPr wrap="square">
            <a:spAutoFit/>
          </a:bodyPr>
          <a:lstStyle/>
          <a:p>
            <a:pPr algn="ctr"/>
            <a:r>
              <a:rPr lang="en-US" sz="4400" dirty="0" smtClean="0">
                <a:latin typeface="Forte" pitchFamily="66" charset="0"/>
              </a:rPr>
              <a:t>Our Treasures : The Facilities</a:t>
            </a:r>
            <a:endParaRPr lang="en-US" sz="4400" dirty="0">
              <a:latin typeface="Forte" pitchFamily="66" charset="0"/>
            </a:endParaRPr>
          </a:p>
        </p:txBody>
      </p:sp>
      <p:pic>
        <p:nvPicPr>
          <p:cNvPr id="10" name="Picture 2" descr="C:\Documents and Settings\Administrator\Desktop\New Folder\IMG_3577.jpg"/>
          <p:cNvPicPr>
            <a:picLocks noChangeAspect="1" noChangeArrowheads="1"/>
          </p:cNvPicPr>
          <p:nvPr/>
        </p:nvPicPr>
        <p:blipFill>
          <a:blip r:embed="rId4" cstate="print"/>
          <a:srcRect/>
          <a:stretch>
            <a:fillRect/>
          </a:stretch>
        </p:blipFill>
        <p:spPr bwMode="auto">
          <a:xfrm>
            <a:off x="4495800" y="1066800"/>
            <a:ext cx="4339598" cy="325451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Documents and Settings\Administrator\Desktop\New Folder\IMG_3429.jpg"/>
          <p:cNvPicPr>
            <a:picLocks noChangeAspect="1" noChangeArrowheads="1"/>
          </p:cNvPicPr>
          <p:nvPr/>
        </p:nvPicPr>
        <p:blipFill>
          <a:blip r:embed="rId3" cstate="print"/>
          <a:srcRect r="23771"/>
          <a:stretch>
            <a:fillRect/>
          </a:stretch>
        </p:blipFill>
        <p:spPr bwMode="auto">
          <a:xfrm rot="5400000">
            <a:off x="840829" y="688432"/>
            <a:ext cx="3022629" cy="3372910"/>
          </a:xfrm>
          <a:prstGeom prst="rect">
            <a:avLst/>
          </a:prstGeom>
          <a:ln>
            <a:noFill/>
          </a:ln>
          <a:effectLst>
            <a:softEdge rad="112500"/>
          </a:effectLst>
        </p:spPr>
      </p:pic>
      <p:pic>
        <p:nvPicPr>
          <p:cNvPr id="10242" name="Picture 2" descr="C:\Documents and Settings\Administrator\Desktop\New Folder\IMG_3620.jpg"/>
          <p:cNvPicPr>
            <a:picLocks noChangeAspect="1" noChangeArrowheads="1"/>
          </p:cNvPicPr>
          <p:nvPr/>
        </p:nvPicPr>
        <p:blipFill>
          <a:blip r:embed="rId4" cstate="print"/>
          <a:srcRect/>
          <a:stretch>
            <a:fillRect/>
          </a:stretch>
        </p:blipFill>
        <p:spPr bwMode="auto">
          <a:xfrm>
            <a:off x="4648200" y="838200"/>
            <a:ext cx="3987230" cy="2990252"/>
          </a:xfrm>
          <a:prstGeom prst="rect">
            <a:avLst/>
          </a:prstGeom>
          <a:ln>
            <a:noFill/>
          </a:ln>
          <a:effectLst>
            <a:softEdge rad="112500"/>
          </a:effectLst>
        </p:spPr>
      </p:pic>
      <p:pic>
        <p:nvPicPr>
          <p:cNvPr id="8194" name="Picture 2" descr="C:\Users\CLENN\Desktop\New Folder\IMG_3639.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00" y="4038600"/>
            <a:ext cx="3276600" cy="2457309"/>
          </a:xfrm>
          <a:prstGeom prst="rect">
            <a:avLst/>
          </a:prstGeom>
          <a:ln>
            <a:noFill/>
          </a:ln>
          <a:effectLst>
            <a:softEdge rad="112500"/>
          </a:effectLst>
          <a:extLst/>
        </p:spPr>
      </p:pic>
      <p:pic>
        <p:nvPicPr>
          <p:cNvPr id="8195" name="Picture 3" descr="C:\Users\CLENN\Desktop\New Folder\IMG_3638.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29200" y="3962400"/>
            <a:ext cx="3257443" cy="2290543"/>
          </a:xfrm>
          <a:prstGeom prst="rect">
            <a:avLst/>
          </a:prstGeom>
          <a:ln>
            <a:noFill/>
          </a:ln>
          <a:effectLst>
            <a:softEdge rad="112500"/>
          </a:effectLst>
          <a:extLst/>
        </p:spPr>
      </p:pic>
      <p:pic>
        <p:nvPicPr>
          <p:cNvPr id="6146" name="Picture 2" descr="C:\Program Files\Microsoft Office\MEDIA\CAGCAT10\j0299763.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886200" y="3657600"/>
            <a:ext cx="1142086" cy="93983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0" y="6150114"/>
            <a:ext cx="8915400" cy="707886"/>
          </a:xfrm>
          <a:prstGeom prst="rect">
            <a:avLst/>
          </a:prstGeom>
          <a:noFill/>
        </p:spPr>
        <p:txBody>
          <a:bodyPr wrap="square" lIns="91440" tIns="45720" rIns="91440" bIns="45720">
            <a:spAutoFit/>
          </a:bodyPr>
          <a:lstStyle/>
          <a:p>
            <a:pPr algn="ctr"/>
            <a:r>
              <a:rPr lang="en-US" sz="4000" dirty="0" smtClean="0">
                <a:ln w="10541" cmpd="sng">
                  <a:solidFill>
                    <a:schemeClr val="accent1">
                      <a:shade val="88000"/>
                      <a:satMod val="110000"/>
                    </a:schemeClr>
                  </a:solidFill>
                  <a:prstDash val="solid"/>
                </a:ln>
                <a:latin typeface="Forte" pitchFamily="66" charset="0"/>
              </a:rPr>
              <a:t>Play Ground for Our Pupils</a:t>
            </a:r>
            <a:endParaRPr lang="en-US" sz="4000" cap="none" spc="0" dirty="0">
              <a:ln w="10541" cmpd="sng">
                <a:solidFill>
                  <a:schemeClr val="accent1">
                    <a:shade val="88000"/>
                    <a:satMod val="110000"/>
                  </a:schemeClr>
                </a:solidFill>
                <a:prstDash val="solid"/>
              </a:ln>
              <a:effectLst/>
              <a:latin typeface="Forte" pitchFamily="66" charset="0"/>
            </a:endParaRPr>
          </a:p>
        </p:txBody>
      </p:sp>
      <p:sp>
        <p:nvSpPr>
          <p:cNvPr id="9" name="Rectangle 8"/>
          <p:cNvSpPr/>
          <p:nvPr/>
        </p:nvSpPr>
        <p:spPr>
          <a:xfrm>
            <a:off x="0" y="0"/>
            <a:ext cx="7315200" cy="769441"/>
          </a:xfrm>
          <a:prstGeom prst="rect">
            <a:avLst/>
          </a:prstGeom>
        </p:spPr>
        <p:txBody>
          <a:bodyPr wrap="square">
            <a:spAutoFit/>
          </a:bodyPr>
          <a:lstStyle/>
          <a:p>
            <a:pPr algn="ctr"/>
            <a:r>
              <a:rPr lang="en-US" sz="4400" dirty="0" smtClean="0">
                <a:latin typeface="Forte" pitchFamily="66" charset="0"/>
              </a:rPr>
              <a:t>Our Treasures : The Facilities</a:t>
            </a:r>
            <a:endParaRPr lang="en-US" sz="4400" dirty="0">
              <a:latin typeface="Forte" pitchFamily="66" charset="0"/>
            </a:endParaRPr>
          </a:p>
        </p:txBody>
      </p:sp>
    </p:spTree>
  </p:cSld>
  <p:clrMapOvr>
    <a:masterClrMapping/>
  </p:clrMapOvr>
  <p:transition spd="slow">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19600" y="1447800"/>
            <a:ext cx="3577261" cy="707886"/>
          </a:xfrm>
          <a:prstGeom prst="rect">
            <a:avLst/>
          </a:prstGeom>
          <a:noFill/>
          <a:ln>
            <a:noFill/>
          </a:ln>
        </p:spPr>
        <p:txBody>
          <a:bodyPr wrap="none" lIns="91440" tIns="45720" rIns="91440" bIns="45720">
            <a:spAutoFit/>
          </a:bodyPr>
          <a:lstStyle/>
          <a:p>
            <a:pPr algn="ctr"/>
            <a:r>
              <a:rPr lang="en-US" sz="4000" b="1" dirty="0" smtClean="0">
                <a:ln w="10541" cmpd="sng">
                  <a:solidFill>
                    <a:schemeClr val="accent1">
                      <a:shade val="88000"/>
                      <a:satMod val="110000"/>
                    </a:schemeClr>
                  </a:solidFill>
                  <a:prstDash val="solid"/>
                </a:ln>
                <a:latin typeface="Forte" pitchFamily="66" charset="0"/>
              </a:rPr>
              <a:t>School Canteen</a:t>
            </a:r>
            <a:endParaRPr lang="en-US" sz="4000" b="1" dirty="0">
              <a:ln w="10541" cmpd="sng">
                <a:solidFill>
                  <a:schemeClr val="accent1">
                    <a:shade val="88000"/>
                    <a:satMod val="110000"/>
                  </a:schemeClr>
                </a:solidFill>
                <a:prstDash val="solid"/>
              </a:ln>
              <a:latin typeface="Forte" pitchFamily="66" charset="0"/>
            </a:endParaRPr>
          </a:p>
        </p:txBody>
      </p:sp>
      <p:pic>
        <p:nvPicPr>
          <p:cNvPr id="8194" name="Picture 2" descr="C:\Documents and Settings\Administrator\Desktop\New Folder\IMG_3600.jpg"/>
          <p:cNvPicPr>
            <a:picLocks noChangeAspect="1" noChangeArrowheads="1"/>
          </p:cNvPicPr>
          <p:nvPr/>
        </p:nvPicPr>
        <p:blipFill>
          <a:blip r:embed="rId2" cstate="print"/>
          <a:srcRect/>
          <a:stretch>
            <a:fillRect/>
          </a:stretch>
        </p:blipFill>
        <p:spPr bwMode="auto">
          <a:xfrm>
            <a:off x="304800" y="743090"/>
            <a:ext cx="3960658" cy="2838310"/>
          </a:xfrm>
          <a:prstGeom prst="rect">
            <a:avLst/>
          </a:prstGeom>
          <a:noFill/>
        </p:spPr>
      </p:pic>
      <p:pic>
        <p:nvPicPr>
          <p:cNvPr id="8195" name="Picture 3" descr="C:\Documents and Settings\Administrator\Desktop\New Folder\IMG_3562.jpg"/>
          <p:cNvPicPr>
            <a:picLocks noChangeAspect="1" noChangeArrowheads="1"/>
          </p:cNvPicPr>
          <p:nvPr/>
        </p:nvPicPr>
        <p:blipFill>
          <a:blip r:embed="rId3" cstate="print"/>
          <a:srcRect/>
          <a:stretch>
            <a:fillRect/>
          </a:stretch>
        </p:blipFill>
        <p:spPr bwMode="auto">
          <a:xfrm>
            <a:off x="381000" y="3791117"/>
            <a:ext cx="3886200" cy="2914483"/>
          </a:xfrm>
          <a:prstGeom prst="rect">
            <a:avLst/>
          </a:prstGeom>
          <a:noFill/>
        </p:spPr>
      </p:pic>
      <p:pic>
        <p:nvPicPr>
          <p:cNvPr id="8196" name="Picture 4" descr="C:\Documents and Settings\Administrator\Desktop\New Folder\IMG_3564.jpg"/>
          <p:cNvPicPr>
            <a:picLocks noChangeAspect="1" noChangeArrowheads="1"/>
          </p:cNvPicPr>
          <p:nvPr/>
        </p:nvPicPr>
        <p:blipFill>
          <a:blip r:embed="rId4" cstate="print"/>
          <a:srcRect r="5556"/>
          <a:stretch>
            <a:fillRect/>
          </a:stretch>
        </p:blipFill>
        <p:spPr bwMode="auto">
          <a:xfrm>
            <a:off x="4648200" y="3352800"/>
            <a:ext cx="3962400" cy="2895456"/>
          </a:xfrm>
          <a:prstGeom prst="rect">
            <a:avLst/>
          </a:prstGeom>
          <a:noFill/>
        </p:spPr>
      </p:pic>
      <p:sp>
        <p:nvSpPr>
          <p:cNvPr id="6" name="Rectangle 5"/>
          <p:cNvSpPr/>
          <p:nvPr/>
        </p:nvSpPr>
        <p:spPr>
          <a:xfrm>
            <a:off x="0" y="0"/>
            <a:ext cx="7315200" cy="769441"/>
          </a:xfrm>
          <a:prstGeom prst="rect">
            <a:avLst/>
          </a:prstGeom>
        </p:spPr>
        <p:txBody>
          <a:bodyPr wrap="square">
            <a:spAutoFit/>
          </a:bodyPr>
          <a:lstStyle/>
          <a:p>
            <a:pPr algn="ctr"/>
            <a:r>
              <a:rPr lang="en-US" sz="4400" dirty="0" smtClean="0">
                <a:latin typeface="Forte" pitchFamily="66" charset="0"/>
              </a:rPr>
              <a:t>Our Treasures : The Facilities</a:t>
            </a:r>
            <a:endParaRPr lang="en-US" sz="4400" dirty="0">
              <a:latin typeface="Forte" pitchFamily="66" charset="0"/>
            </a:endParaRPr>
          </a:p>
        </p:txBody>
      </p:sp>
    </p:spTree>
  </p:cSld>
  <p:clrMapOvr>
    <a:masterClrMapping/>
  </p:clrMapOvr>
  <p:transition spd="slow">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LENN\Desktop\New Folder\IMG_36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4785" y="666734"/>
            <a:ext cx="3733800" cy="2800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7172" name="Picture 4" descr="C:\Users\CLENN\Desktop\New Folder\IMG_363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3691731"/>
            <a:ext cx="3758381" cy="2785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Oval 4"/>
          <p:cNvSpPr/>
          <p:nvPr/>
        </p:nvSpPr>
        <p:spPr>
          <a:xfrm>
            <a:off x="5029200" y="1528082"/>
            <a:ext cx="2819400" cy="2815318"/>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ounded Rectangle 6"/>
          <p:cNvSpPr/>
          <p:nvPr/>
        </p:nvSpPr>
        <p:spPr>
          <a:xfrm>
            <a:off x="228600" y="228600"/>
            <a:ext cx="8610600" cy="64052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00287" y="4191000"/>
            <a:ext cx="4134113" cy="1938992"/>
          </a:xfrm>
          <a:prstGeom prst="rect">
            <a:avLst/>
          </a:prstGeom>
          <a:noFill/>
        </p:spPr>
        <p:txBody>
          <a:bodyPr wrap="square" lIns="91440" tIns="45720" rIns="91440" bIns="45720">
            <a:spAutoFit/>
          </a:bodyPr>
          <a:lstStyle/>
          <a:p>
            <a:pPr algn="ctr"/>
            <a:r>
              <a:rPr lang="en-US" sz="2400" cap="none" spc="0" dirty="0" smtClean="0">
                <a:ln w="10541" cmpd="sng">
                  <a:solidFill>
                    <a:schemeClr val="accent1">
                      <a:shade val="88000"/>
                      <a:satMod val="110000"/>
                    </a:schemeClr>
                  </a:solidFill>
                  <a:prstDash val="solid"/>
                </a:ln>
                <a:effectLst/>
                <a:latin typeface="Forte" pitchFamily="66" charset="0"/>
              </a:rPr>
              <a:t>The Chapel Hour is conducted every Wednesday for an hour, the Scripture is read and </a:t>
            </a:r>
            <a:r>
              <a:rPr lang="en-US" sz="2400" dirty="0" smtClean="0">
                <a:ln w="10541" cmpd="sng">
                  <a:solidFill>
                    <a:schemeClr val="accent1">
                      <a:shade val="88000"/>
                      <a:satMod val="110000"/>
                    </a:schemeClr>
                  </a:solidFill>
                  <a:prstDash val="solid"/>
                </a:ln>
                <a:latin typeface="Forte" pitchFamily="66" charset="0"/>
              </a:rPr>
              <a:t>Mr</a:t>
            </a:r>
            <a:r>
              <a:rPr lang="en-US" sz="2400" cap="none" spc="0" dirty="0" smtClean="0">
                <a:ln w="10541" cmpd="sng">
                  <a:solidFill>
                    <a:schemeClr val="accent1">
                      <a:shade val="88000"/>
                      <a:satMod val="110000"/>
                    </a:schemeClr>
                  </a:solidFill>
                  <a:prstDash val="solid"/>
                </a:ln>
                <a:effectLst/>
                <a:latin typeface="Forte" pitchFamily="66" charset="0"/>
              </a:rPr>
              <a:t>. Dante explains the lessons to the children</a:t>
            </a:r>
            <a:endParaRPr lang="en-US" sz="2400" cap="none" spc="0" dirty="0">
              <a:ln w="10541" cmpd="sng">
                <a:solidFill>
                  <a:schemeClr val="accent1">
                    <a:shade val="88000"/>
                    <a:satMod val="110000"/>
                  </a:schemeClr>
                </a:solidFill>
                <a:prstDash val="solid"/>
              </a:ln>
              <a:effectLst/>
              <a:latin typeface="Forte" pitchFamily="66" charset="0"/>
            </a:endParaRPr>
          </a:p>
        </p:txBody>
      </p:sp>
      <p:sp>
        <p:nvSpPr>
          <p:cNvPr id="8" name="Rectangle 7"/>
          <p:cNvSpPr/>
          <p:nvPr/>
        </p:nvSpPr>
        <p:spPr>
          <a:xfrm>
            <a:off x="4930226" y="695980"/>
            <a:ext cx="3527974" cy="523220"/>
          </a:xfrm>
          <a:prstGeom prst="rect">
            <a:avLst/>
          </a:prstGeom>
        </p:spPr>
        <p:txBody>
          <a:bodyPr wrap="square">
            <a:spAutoFit/>
          </a:bodyPr>
          <a:lstStyle/>
          <a:p>
            <a:pPr algn="ctr"/>
            <a:r>
              <a:rPr lang="en-US" sz="2800" dirty="0" smtClean="0">
                <a:latin typeface="Forte" pitchFamily="66" charset="0"/>
              </a:rPr>
              <a:t>Some of Our Activities</a:t>
            </a:r>
            <a:endParaRPr lang="en-US" sz="28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xmlns="" val="2596177310"/>
      </p:ext>
    </p:extLst>
  </p:cSld>
  <p:clrMapOvr>
    <a:masterClrMapping/>
  </p:clrMapOvr>
  <p:transition spd="slow">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152399" y="-685800"/>
            <a:ext cx="9296399" cy="701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C:\Users\CLENN\Desktop\Picture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 y="76200"/>
            <a:ext cx="5239418" cy="673576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5714998" y="1600200"/>
            <a:ext cx="3124200" cy="646331"/>
          </a:xfrm>
          <a:prstGeom prst="rect">
            <a:avLst/>
          </a:prstGeom>
          <a:noFill/>
          <a:scene3d>
            <a:camera prst="orthographicFront"/>
            <a:lightRig rig="flat" dir="tl">
              <a:rot lat="0" lon="0" rev="6600000"/>
            </a:lightRig>
          </a:scene3d>
          <a:sp3d prstMaterial="metal"/>
        </p:spPr>
        <p:txBody>
          <a:bodyPr wrap="square" lIns="91440" tIns="45720" rIns="91440" bIns="45720">
            <a:spAutoFit/>
            <a:sp3d extrusionH="25400" contourW="8890">
              <a:bevelT w="38100" h="31750"/>
              <a:contourClr>
                <a:schemeClr val="accent2">
                  <a:shade val="75000"/>
                </a:schemeClr>
              </a:contourClr>
            </a:sp3d>
          </a:bodyPr>
          <a:lstStyle/>
          <a:p>
            <a:pPr algn="ctr"/>
            <a:r>
              <a:rPr lang="en-US" sz="36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School Paper</a:t>
            </a:r>
            <a:endParaRPr lang="en-US" sz="3600" b="1" u="sng"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6068960" y="2415570"/>
            <a:ext cx="2465439" cy="3139321"/>
          </a:xfrm>
          <a:prstGeom prst="rect">
            <a:avLst/>
          </a:prstGeom>
          <a:noFill/>
        </p:spPr>
        <p:txBody>
          <a:bodyPr wrap="square" rtlCol="0">
            <a:spAutoFit/>
          </a:bodyPr>
          <a:lstStyle/>
          <a:p>
            <a:r>
              <a:rPr lang="en-US" dirty="0" smtClean="0"/>
              <a:t>The school paper is handled by Ms. </a:t>
            </a:r>
            <a:r>
              <a:rPr lang="en-US" dirty="0" err="1" smtClean="0"/>
              <a:t>Clenntroy</a:t>
            </a:r>
            <a:r>
              <a:rPr lang="en-US" dirty="0" smtClean="0"/>
              <a:t> Guzman and Mrs. Alma Aguinaldo as the Editorial Adviser . Chosen writers are from Grades 3-6.  This is our first attempt to come up with a school paper.</a:t>
            </a:r>
            <a:endParaRPr lang="en-US" dirty="0"/>
          </a:p>
        </p:txBody>
      </p:sp>
      <p:pic>
        <p:nvPicPr>
          <p:cNvPr id="1027"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4066400" y="98831400"/>
            <a:ext cx="3886200" cy="30029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6" name="Rounded Rectangle 5"/>
          <p:cNvSpPr/>
          <p:nvPr/>
        </p:nvSpPr>
        <p:spPr>
          <a:xfrm>
            <a:off x="5714998" y="228600"/>
            <a:ext cx="3124201" cy="6405266"/>
          </a:xfrm>
          <a:prstGeom prst="roundRect">
            <a:avLst/>
          </a:prstGeom>
          <a:noFill/>
          <a:ln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43600" y="609600"/>
            <a:ext cx="2308774" cy="369332"/>
          </a:xfrm>
          <a:prstGeom prst="rect">
            <a:avLst/>
          </a:prstGeom>
        </p:spPr>
        <p:txBody>
          <a:bodyPr wrap="square">
            <a:spAutoFit/>
          </a:bodyPr>
          <a:lstStyle/>
          <a:p>
            <a:pPr algn="ctr"/>
            <a:r>
              <a:rPr lang="en-US" dirty="0" smtClean="0">
                <a:latin typeface="Forte" pitchFamily="66" charset="0"/>
              </a:rPr>
              <a:t>Some of Our Activities</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xmlns="" val="427175177"/>
      </p:ext>
    </p:extLst>
  </p:cSld>
  <p:clrMapOvr>
    <a:masterClrMapping/>
  </p:clrMapOvr>
  <p:transition spd="slow">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7866" y="-152400"/>
            <a:ext cx="9261865" cy="708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Oval 8"/>
          <p:cNvSpPr/>
          <p:nvPr/>
        </p:nvSpPr>
        <p:spPr>
          <a:xfrm>
            <a:off x="2438400" y="2695038"/>
            <a:ext cx="4724400" cy="3400961"/>
          </a:xfrm>
          <a:prstGeom prst="ellipse">
            <a:avLst/>
          </a:prstGeom>
          <a:blipFill>
            <a:blip r:embed="rId3" cstate="print"/>
            <a:stretch>
              <a:fillRect/>
            </a:stretch>
          </a:blipFill>
          <a:ln>
            <a:noFill/>
          </a:ln>
          <a:effectLst>
            <a:glow rad="228600">
              <a:schemeClr val="accent5">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p:nvPr/>
        </p:nvPicPr>
        <p:blipFill rotWithShape="1">
          <a:blip r:embed="rId4" cstate="print">
            <a:lum/>
            <a:extLst>
              <a:ext uri="{28A0092B-C50C-407E-A947-70E740481C1C}">
                <a14:useLocalDpi xmlns:a14="http://schemas.microsoft.com/office/drawing/2010/main" xmlns="" val="0"/>
              </a:ext>
            </a:extLst>
          </a:blip>
          <a:srcRect l="28908" t="49678" r="45664" b="10279"/>
          <a:stretch/>
        </p:blipFill>
        <p:spPr bwMode="auto">
          <a:xfrm>
            <a:off x="304800" y="0"/>
            <a:ext cx="2057400" cy="2133600"/>
          </a:xfrm>
          <a:prstGeom prst="ellipse">
            <a:avLst/>
          </a:prstGeom>
          <a:ln>
            <a:noFill/>
          </a:ln>
          <a:extLst>
            <a:ext uri="{53640926-AAD7-44D8-BBD7-CCE9431645EC}">
              <a14:shadowObscured xmlns:a14="http://schemas.microsoft.com/office/drawing/2010/main" xmlns=""/>
            </a:ext>
          </a:extLst>
        </p:spPr>
      </p:pic>
      <p:pic>
        <p:nvPicPr>
          <p:cNvPr id="11" name="Picture 2" descr="C:\Users\CLENN\Desktop\Picture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00400" y="4323522"/>
            <a:ext cx="3200400" cy="1391478"/>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Box 4"/>
          <p:cNvSpPr txBox="1">
            <a:spLocks noChangeArrowheads="1"/>
          </p:cNvSpPr>
          <p:nvPr/>
        </p:nvSpPr>
        <p:spPr bwMode="auto">
          <a:xfrm>
            <a:off x="609600" y="6172200"/>
            <a:ext cx="82296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DEF5FA"/>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rgbClr val="000000"/>
                </a:solidFill>
                <a:effectLst/>
                <a:latin typeface="Edwardian Script ITC" pitchFamily="66" charset="0"/>
                <a:cs typeface="Arial" pitchFamily="34" charset="0"/>
              </a:rPr>
              <a:t>Academic Excellence, Learning Life, Serving God</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12"/>
          <p:cNvSpPr/>
          <p:nvPr/>
        </p:nvSpPr>
        <p:spPr>
          <a:xfrm>
            <a:off x="1331053" y="838200"/>
            <a:ext cx="6710491" cy="1877437"/>
          </a:xfrm>
          <a:prstGeom prst="rect">
            <a:avLst/>
          </a:prstGeom>
          <a:noFill/>
        </p:spPr>
        <p:txBody>
          <a:bodyPr wrap="none" lIns="91440" tIns="45720" rIns="91440" bIns="45720">
            <a:spAutoFit/>
          </a:bodyPr>
          <a:lstStyle/>
          <a:p>
            <a:pPr algn="ctr"/>
            <a:r>
              <a:rPr lang="en-US" sz="4400" b="1" cap="none" spc="0" dirty="0" smtClean="0">
                <a:ln w="24500" cmpd="dbl">
                  <a:solidFill>
                    <a:schemeClr val="accent2">
                      <a:shade val="85000"/>
                      <a:satMod val="155000"/>
                    </a:schemeClr>
                  </a:solidFill>
                  <a:prstDash val="solid"/>
                  <a:miter lim="800000"/>
                </a:ln>
                <a:solidFill>
                  <a:srgbClr val="0070C0"/>
                </a:solidFill>
                <a:effectLst>
                  <a:outerShdw blurRad="38100" dist="38100" dir="7020000" algn="tl">
                    <a:srgbClr val="000000">
                      <a:alpha val="35000"/>
                    </a:srgbClr>
                  </a:outerShdw>
                </a:effectLst>
                <a:latin typeface="Berlin Sans FB Demi" pitchFamily="34" charset="0"/>
              </a:rPr>
              <a:t>The Living Rock Christian </a:t>
            </a:r>
          </a:p>
          <a:p>
            <a:pPr algn="ctr"/>
            <a:r>
              <a:rPr lang="en-US" sz="4400" b="1" cap="none" spc="0" dirty="0" smtClean="0">
                <a:ln w="24500" cmpd="dbl">
                  <a:solidFill>
                    <a:schemeClr val="accent2">
                      <a:shade val="85000"/>
                      <a:satMod val="155000"/>
                    </a:schemeClr>
                  </a:solidFill>
                  <a:prstDash val="solid"/>
                  <a:miter lim="800000"/>
                </a:ln>
                <a:solidFill>
                  <a:srgbClr val="0070C0"/>
                </a:solidFill>
                <a:effectLst>
                  <a:outerShdw blurRad="38100" dist="38100" dir="7020000" algn="tl">
                    <a:srgbClr val="000000">
                      <a:alpha val="35000"/>
                    </a:srgbClr>
                  </a:outerShdw>
                </a:effectLst>
                <a:latin typeface="Berlin Sans FB Demi" pitchFamily="34" charset="0"/>
              </a:rPr>
              <a:t>School of Excellence</a:t>
            </a:r>
          </a:p>
          <a:p>
            <a:pPr algn="ctr"/>
            <a:r>
              <a:rPr lang="en-US" sz="2800" b="1" dirty="0" err="1" smtClean="0">
                <a:ln w="24500" cmpd="dbl">
                  <a:solidFill>
                    <a:schemeClr val="accent2">
                      <a:shade val="85000"/>
                      <a:satMod val="155000"/>
                    </a:schemeClr>
                  </a:solidFill>
                  <a:prstDash val="solid"/>
                  <a:miter lim="800000"/>
                </a:ln>
                <a:solidFill>
                  <a:srgbClr val="0070C0"/>
                </a:solidFill>
                <a:effectLst>
                  <a:outerShdw blurRad="38100" dist="38100" dir="7020000" algn="tl">
                    <a:srgbClr val="000000">
                      <a:alpha val="35000"/>
                    </a:srgbClr>
                  </a:outerShdw>
                </a:effectLst>
                <a:latin typeface="Berlin Sans FB Demi" pitchFamily="34" charset="0"/>
              </a:rPr>
              <a:t>Batac</a:t>
            </a:r>
            <a:r>
              <a:rPr lang="en-US" sz="2800" b="1" dirty="0" smtClean="0">
                <a:ln w="24500" cmpd="dbl">
                  <a:solidFill>
                    <a:schemeClr val="accent2">
                      <a:shade val="85000"/>
                      <a:satMod val="155000"/>
                    </a:schemeClr>
                  </a:solidFill>
                  <a:prstDash val="solid"/>
                  <a:miter lim="800000"/>
                </a:ln>
                <a:solidFill>
                  <a:srgbClr val="0070C0"/>
                </a:solidFill>
                <a:effectLst>
                  <a:outerShdw blurRad="38100" dist="38100" dir="7020000" algn="tl">
                    <a:srgbClr val="000000">
                      <a:alpha val="35000"/>
                    </a:srgbClr>
                  </a:outerShdw>
                </a:effectLst>
                <a:latin typeface="Berlin Sans FB Demi" pitchFamily="34" charset="0"/>
              </a:rPr>
              <a:t>, </a:t>
            </a:r>
            <a:r>
              <a:rPr lang="en-US" sz="2800" b="1" dirty="0" err="1" smtClean="0">
                <a:ln w="24500" cmpd="dbl">
                  <a:solidFill>
                    <a:schemeClr val="accent2">
                      <a:shade val="85000"/>
                      <a:satMod val="155000"/>
                    </a:schemeClr>
                  </a:solidFill>
                  <a:prstDash val="solid"/>
                  <a:miter lim="800000"/>
                </a:ln>
                <a:solidFill>
                  <a:srgbClr val="0070C0"/>
                </a:solidFill>
                <a:effectLst>
                  <a:outerShdw blurRad="38100" dist="38100" dir="7020000" algn="tl">
                    <a:srgbClr val="000000">
                      <a:alpha val="35000"/>
                    </a:srgbClr>
                  </a:outerShdw>
                </a:effectLst>
                <a:latin typeface="Berlin Sans FB Demi" pitchFamily="34" charset="0"/>
              </a:rPr>
              <a:t>Ilocos</a:t>
            </a:r>
            <a:r>
              <a:rPr lang="en-US" sz="2800" b="1" dirty="0" smtClean="0">
                <a:ln w="24500" cmpd="dbl">
                  <a:solidFill>
                    <a:schemeClr val="accent2">
                      <a:shade val="85000"/>
                      <a:satMod val="155000"/>
                    </a:schemeClr>
                  </a:solidFill>
                  <a:prstDash val="solid"/>
                  <a:miter lim="800000"/>
                </a:ln>
                <a:solidFill>
                  <a:srgbClr val="0070C0"/>
                </a:solidFill>
                <a:effectLst>
                  <a:outerShdw blurRad="38100" dist="38100" dir="7020000" algn="tl">
                    <a:srgbClr val="000000">
                      <a:alpha val="35000"/>
                    </a:srgbClr>
                  </a:outerShdw>
                </a:effectLst>
                <a:latin typeface="Berlin Sans FB Demi" pitchFamily="34" charset="0"/>
              </a:rPr>
              <a:t> Norte Philippines</a:t>
            </a:r>
            <a:endParaRPr lang="en-US" sz="2800" b="1" cap="none" spc="0" dirty="0">
              <a:ln w="24500" cmpd="dbl">
                <a:solidFill>
                  <a:schemeClr val="accent2">
                    <a:shade val="85000"/>
                    <a:satMod val="155000"/>
                  </a:schemeClr>
                </a:solidFill>
                <a:prstDash val="solid"/>
                <a:miter lim="800000"/>
              </a:ln>
              <a:solidFill>
                <a:srgbClr val="0070C0"/>
              </a:solidFill>
              <a:effectLst>
                <a:outerShdw blurRad="38100" dist="38100" dir="7020000" algn="tl">
                  <a:srgbClr val="000000">
                    <a:alpha val="35000"/>
                  </a:srgbClr>
                </a:outerShdw>
              </a:effectLst>
              <a:latin typeface="Berlin Sans FB Demi" pitchFamily="34" charset="0"/>
            </a:endParaRPr>
          </a:p>
        </p:txBody>
      </p:sp>
    </p:spTree>
  </p:cSld>
  <p:clrMapOvr>
    <a:masterClrMapping/>
  </p:clrMapOvr>
  <p:transition spd="slow">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4273" y="0"/>
            <a:ext cx="5858463" cy="830997"/>
          </a:xfrm>
          <a:prstGeom prst="rect">
            <a:avLst/>
          </a:prstGeom>
          <a:noFill/>
        </p:spPr>
        <p:txBody>
          <a:bodyPr wrap="none" lIns="91440" tIns="45720" rIns="91440" bIns="45720">
            <a:spAutoFit/>
          </a:bodyPr>
          <a:lstStyle/>
          <a:p>
            <a:pPr algn="ctr"/>
            <a:r>
              <a:rPr lang="en-US" sz="4800" dirty="0" smtClean="0">
                <a:latin typeface="Forte" pitchFamily="66" charset="0"/>
              </a:rPr>
              <a:t>Some of Our Activities</a:t>
            </a:r>
            <a:endParaRPr lang="en-US" sz="4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Rectangle 5"/>
          <p:cNvSpPr/>
          <p:nvPr/>
        </p:nvSpPr>
        <p:spPr>
          <a:xfrm>
            <a:off x="3052609" y="6313005"/>
            <a:ext cx="6284964" cy="954107"/>
          </a:xfrm>
          <a:prstGeom prst="rect">
            <a:avLst/>
          </a:prstGeom>
          <a:noFill/>
        </p:spPr>
        <p:txBody>
          <a:bodyPr wrap="square" lIns="91440" tIns="45720" rIns="91440" bIns="45720">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 built vegetable</a:t>
            </a:r>
            <a: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  and medicinal GARDENs. </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1266" name="Picture 2" descr="C:\Documents and Settings\Administrator\Desktop\New Folder\IMG_3569.jpg"/>
          <p:cNvPicPr>
            <a:picLocks noChangeAspect="1" noChangeArrowheads="1"/>
          </p:cNvPicPr>
          <p:nvPr/>
        </p:nvPicPr>
        <p:blipFill>
          <a:blip r:embed="rId2" cstate="print"/>
          <a:srcRect/>
          <a:stretch>
            <a:fillRect/>
          </a:stretch>
        </p:blipFill>
        <p:spPr bwMode="auto">
          <a:xfrm>
            <a:off x="4191000" y="4419574"/>
            <a:ext cx="2641785" cy="1981226"/>
          </a:xfrm>
          <a:prstGeom prst="rect">
            <a:avLst/>
          </a:prstGeom>
          <a:ln>
            <a:noFill/>
          </a:ln>
          <a:effectLst>
            <a:softEdge rad="112500"/>
          </a:effectLst>
        </p:spPr>
      </p:pic>
      <p:pic>
        <p:nvPicPr>
          <p:cNvPr id="11267" name="Picture 3" descr="C:\Documents and Settings\Administrator\Desktop\New Folder\IMG_3571.jpg"/>
          <p:cNvPicPr>
            <a:picLocks noChangeAspect="1" noChangeArrowheads="1"/>
          </p:cNvPicPr>
          <p:nvPr/>
        </p:nvPicPr>
        <p:blipFill>
          <a:blip r:embed="rId3" cstate="print"/>
          <a:srcRect/>
          <a:stretch>
            <a:fillRect/>
          </a:stretch>
        </p:blipFill>
        <p:spPr bwMode="auto">
          <a:xfrm>
            <a:off x="6481046" y="533400"/>
            <a:ext cx="2662954" cy="1997101"/>
          </a:xfrm>
          <a:prstGeom prst="rect">
            <a:avLst/>
          </a:prstGeom>
          <a:ln>
            <a:noFill/>
          </a:ln>
          <a:effectLst>
            <a:softEdge rad="112500"/>
          </a:effectLst>
        </p:spPr>
      </p:pic>
      <p:pic>
        <p:nvPicPr>
          <p:cNvPr id="11268" name="Picture 4" descr="C:\Documents and Settings\Administrator\Desktop\New Folder\IMG_3568.jpg"/>
          <p:cNvPicPr>
            <a:picLocks noChangeAspect="1" noChangeArrowheads="1"/>
          </p:cNvPicPr>
          <p:nvPr/>
        </p:nvPicPr>
        <p:blipFill>
          <a:blip r:embed="rId4" cstate="print"/>
          <a:srcRect/>
          <a:stretch>
            <a:fillRect/>
          </a:stretch>
        </p:blipFill>
        <p:spPr bwMode="auto">
          <a:xfrm rot="5400000">
            <a:off x="-498610" y="2098809"/>
            <a:ext cx="5207180" cy="3905161"/>
          </a:xfrm>
          <a:prstGeom prst="rect">
            <a:avLst/>
          </a:prstGeom>
          <a:ln>
            <a:noFill/>
          </a:ln>
          <a:effectLst>
            <a:softEdge rad="112500"/>
          </a:effectLst>
        </p:spPr>
      </p:pic>
      <p:pic>
        <p:nvPicPr>
          <p:cNvPr id="11269" name="Picture 5" descr="C:\Documents and Settings\Administrator\Desktop\New Folder\IMG_3599.jpg"/>
          <p:cNvPicPr>
            <a:picLocks noChangeAspect="1" noChangeArrowheads="1"/>
          </p:cNvPicPr>
          <p:nvPr/>
        </p:nvPicPr>
        <p:blipFill>
          <a:blip r:embed="rId5" cstate="print"/>
          <a:srcRect/>
          <a:stretch>
            <a:fillRect/>
          </a:stretch>
        </p:blipFill>
        <p:spPr bwMode="auto">
          <a:xfrm>
            <a:off x="5181600" y="2438400"/>
            <a:ext cx="2667000" cy="2000136"/>
          </a:xfrm>
          <a:prstGeom prst="rect">
            <a:avLst/>
          </a:prstGeom>
          <a:ln>
            <a:noFill/>
          </a:ln>
          <a:effectLst>
            <a:softEdge rad="112500"/>
          </a:effectLst>
        </p:spPr>
      </p:pic>
      <p:sp>
        <p:nvSpPr>
          <p:cNvPr id="12" name="Oval 11"/>
          <p:cNvSpPr/>
          <p:nvPr/>
        </p:nvSpPr>
        <p:spPr>
          <a:xfrm>
            <a:off x="2743200" y="762000"/>
            <a:ext cx="2362200" cy="2133600"/>
          </a:xfrm>
          <a:prstGeom prst="ellipse">
            <a:avLst/>
          </a:prstGeom>
          <a:blipFill>
            <a:blip r:embed="rId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2" descr="Picture1"/>
          <p:cNvSpPr>
            <a:spLocks noChangeArrowheads="1"/>
          </p:cNvSpPr>
          <p:nvPr/>
        </p:nvSpPr>
        <p:spPr bwMode="auto">
          <a:xfrm>
            <a:off x="8382000" y="6182457"/>
            <a:ext cx="628650" cy="657225"/>
          </a:xfrm>
          <a:prstGeom prst="ellipse">
            <a:avLst/>
          </a:prstGeom>
          <a:blipFill dpi="0" rotWithShape="1">
            <a:blip r:embed="rId7" cstate="print"/>
            <a:srcRect/>
            <a:stretch>
              <a:fillRect/>
            </a:stretch>
          </a:blipFill>
          <a:ln w="9525" algn="in">
            <a:solidFill>
              <a:srgbClr val="000000"/>
            </a:solidFill>
            <a:round/>
            <a:headEnd/>
            <a:tailEnd/>
          </a:ln>
          <a:effectLst/>
          <a:extLst>
            <a:ext uri="{AF507438-7753-43E0-B8FC-AC1667EBCBE1}">
              <a14:hiddenEffects xmlns:a14="http://schemas.microsoft.com/office/drawing/2010/main" xmlns="">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dirty="0"/>
          </a:p>
        </p:txBody>
      </p:sp>
    </p:spTree>
  </p:cSld>
  <p:clrMapOvr>
    <a:masterClrMapping/>
  </p:clrMapOvr>
  <p:transition spd="slow">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609600"/>
            <a:ext cx="6564939" cy="1754326"/>
          </a:xfrm>
          <a:prstGeom prst="rect">
            <a:avLst/>
          </a:prstGeom>
          <a:noFill/>
        </p:spPr>
        <p:txBody>
          <a:bodyPr wrap="square" lIns="91440" tIns="45720" rIns="91440" bIns="45720">
            <a:spAutoFit/>
          </a:bodyPr>
          <a:lstStyle/>
          <a:p>
            <a:pPr algn="ctr"/>
            <a:r>
              <a:rPr lang="en-US" sz="5400" dirty="0" smtClean="0">
                <a:latin typeface="Forte" pitchFamily="66" charset="0"/>
              </a:rPr>
              <a:t>Some of Our Activities</a:t>
            </a:r>
            <a:endPar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endParaRPr lang="en-US" sz="5400" b="1" cap="none" spc="0" dirty="0">
              <a:ln w="10541" cmpd="sng">
                <a:solidFill>
                  <a:schemeClr val="accent1">
                    <a:shade val="88000"/>
                    <a:satMod val="110000"/>
                  </a:schemeClr>
                </a:solidFill>
                <a:prstDash val="solid"/>
              </a:ln>
              <a:solidFill>
                <a:srgbClr val="92D050"/>
              </a:solidFill>
              <a:effectLst/>
              <a:latin typeface="Forte" pitchFamily="66" charset="0"/>
            </a:endParaRPr>
          </a:p>
        </p:txBody>
      </p:sp>
      <p:pic>
        <p:nvPicPr>
          <p:cNvPr id="2050" name="Picture 2" descr="C:\Users\CLENN\Desktop\experiment grade5\DSCF791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9229" y="1905000"/>
            <a:ext cx="4191000" cy="32004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1981200" y="5334000"/>
            <a:ext cx="6757043" cy="461665"/>
          </a:xfrm>
          <a:prstGeom prst="rect">
            <a:avLst/>
          </a:prstGeom>
          <a:noFill/>
        </p:spPr>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solidFill>
                  <a:srgbClr val="92D050"/>
                </a:solidFill>
              </a:rPr>
              <a:t>We enhance learning through group  learning</a:t>
            </a:r>
            <a:endParaRPr lang="en-US" sz="2400" b="1" cap="none" spc="0" dirty="0">
              <a:ln w="10541" cmpd="sng">
                <a:solidFill>
                  <a:schemeClr val="accent1">
                    <a:shade val="88000"/>
                    <a:satMod val="110000"/>
                  </a:schemeClr>
                </a:solidFill>
                <a:prstDash val="solid"/>
              </a:ln>
              <a:solidFill>
                <a:srgbClr val="92D050"/>
              </a:solidFill>
              <a:effectLst/>
            </a:endParaRPr>
          </a:p>
        </p:txBody>
      </p:sp>
      <p:pic>
        <p:nvPicPr>
          <p:cNvPr id="2051" name="Picture 3" descr="C:\Users\CLENN\Desktop\experiment grade5\DSCF792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0600" y="1905000"/>
            <a:ext cx="3947652" cy="32004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228600" y="228600"/>
            <a:ext cx="8610600" cy="64052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descr="C:\Program Files\Microsoft Office\MEDIA\CAGCAT10\j0305257.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8200" y="5105400"/>
            <a:ext cx="1295400" cy="13325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43581162"/>
      </p:ext>
    </p:extLst>
  </p:cSld>
  <p:clrMapOvr>
    <a:masterClrMapping/>
  </p:clrMapOvr>
  <p:transition spd="slow">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61441" y="344269"/>
            <a:ext cx="564975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sz="3600" b="1" dirty="0" smtClean="0">
                <a:solidFill>
                  <a:prstClr val="black"/>
                </a:solidFill>
                <a:ea typeface="Tahoma" pitchFamily="34" charset="0"/>
                <a:cs typeface="Tahoma" pitchFamily="34" charset="0"/>
              </a:rPr>
              <a:t>Our Challenges</a:t>
            </a:r>
            <a:endParaRPr lang="en-US" sz="3600" b="1" dirty="0">
              <a:solidFill>
                <a:prstClr val="black"/>
              </a:solidFill>
              <a:ea typeface="Tahoma" pitchFamily="34" charset="0"/>
              <a:cs typeface="Tahoma" pitchFamily="34" charset="0"/>
            </a:endParaRPr>
          </a:p>
        </p:txBody>
      </p:sp>
      <p:sp>
        <p:nvSpPr>
          <p:cNvPr id="9" name="TextBox 8"/>
          <p:cNvSpPr txBox="1"/>
          <p:nvPr/>
        </p:nvSpPr>
        <p:spPr>
          <a:xfrm>
            <a:off x="533400" y="1219200"/>
            <a:ext cx="7848600" cy="1569660"/>
          </a:xfrm>
          <a:prstGeom prst="rect">
            <a:avLst/>
          </a:prstGeom>
          <a:noFill/>
        </p:spPr>
        <p:txBody>
          <a:bodyPr wrap="square" rtlCol="0">
            <a:spAutoFit/>
          </a:bodyPr>
          <a:lstStyle/>
          <a:p>
            <a:r>
              <a:rPr lang="en-PH" sz="2400" dirty="0" smtClean="0"/>
              <a:t> Department of Education wont give a recognition to the school because of the following :</a:t>
            </a:r>
          </a:p>
          <a:p>
            <a:pPr marL="342900" indent="-342900">
              <a:buAutoNum type="arabicPeriod"/>
            </a:pPr>
            <a:r>
              <a:rPr lang="en-PH" sz="2400" dirty="0" smtClean="0"/>
              <a:t>We do not own our building and lot.</a:t>
            </a:r>
          </a:p>
          <a:p>
            <a:pPr marL="342900" indent="-342900">
              <a:buAutoNum type="arabicPeriod"/>
            </a:pPr>
            <a:endParaRPr lang="en-PH" sz="2400" dirty="0"/>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3581400"/>
            <a:ext cx="3228647"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52800" y="3581399"/>
            <a:ext cx="3581400" cy="2685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15000" y="4800600"/>
            <a:ext cx="2438538"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85953971"/>
      </p:ext>
    </p:extLst>
  </p:cSld>
  <p:clrMapOvr>
    <a:masterClrMapping/>
  </p:clrMapOvr>
  <p:transition spd="slow">
    <p:circl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066800"/>
            <a:ext cx="3682931" cy="461665"/>
          </a:xfrm>
          <a:prstGeom prst="rect">
            <a:avLst/>
          </a:prstGeom>
        </p:spPr>
        <p:txBody>
          <a:bodyPr wrap="none">
            <a:spAutoFit/>
          </a:bodyPr>
          <a:lstStyle/>
          <a:p>
            <a:pPr marL="342900" indent="-342900"/>
            <a:r>
              <a:rPr lang="en-PH" sz="2400" dirty="0" smtClean="0"/>
              <a:t>2. Facilities are inadequate</a:t>
            </a:r>
          </a:p>
        </p:txBody>
      </p:sp>
      <p:sp>
        <p:nvSpPr>
          <p:cNvPr id="6" name="Text Box 2"/>
          <p:cNvSpPr txBox="1">
            <a:spLocks noChangeArrowheads="1"/>
          </p:cNvSpPr>
          <p:nvPr/>
        </p:nvSpPr>
        <p:spPr bwMode="auto">
          <a:xfrm>
            <a:off x="161441" y="344269"/>
            <a:ext cx="564975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sz="3600" b="1" dirty="0" smtClean="0">
                <a:solidFill>
                  <a:prstClr val="black"/>
                </a:solidFill>
                <a:ea typeface="Tahoma" pitchFamily="34" charset="0"/>
                <a:cs typeface="Tahoma" pitchFamily="34" charset="0"/>
              </a:rPr>
              <a:t>Our Challenges</a:t>
            </a:r>
            <a:endParaRPr lang="en-US" sz="3600" b="1" dirty="0">
              <a:solidFill>
                <a:prstClr val="black"/>
              </a:solidFill>
              <a:ea typeface="Tahoma" pitchFamily="34" charset="0"/>
              <a:cs typeface="Tahoma" pitchFamily="34" charset="0"/>
            </a:endParaRPr>
          </a:p>
        </p:txBody>
      </p:sp>
      <p:pic>
        <p:nvPicPr>
          <p:cNvPr id="7" name="Picture 2" descr="C:\Documents and Settings\Administrator\Desktop\New Folder\IMG_3590.jpg"/>
          <p:cNvPicPr>
            <a:picLocks noChangeAspect="1" noChangeArrowheads="1"/>
          </p:cNvPicPr>
          <p:nvPr/>
        </p:nvPicPr>
        <p:blipFill>
          <a:blip r:embed="rId2" cstate="print"/>
          <a:srcRect/>
          <a:stretch>
            <a:fillRect/>
          </a:stretch>
        </p:blipFill>
        <p:spPr bwMode="auto">
          <a:xfrm>
            <a:off x="6267400" y="1600200"/>
            <a:ext cx="2343017" cy="3124200"/>
          </a:xfrm>
          <a:prstGeom prst="rect">
            <a:avLst/>
          </a:prstGeom>
          <a:ln>
            <a:noFill/>
          </a:ln>
          <a:effectLst>
            <a:outerShdw blurRad="292100" dist="139700" dir="2700000" algn="tl" rotWithShape="0">
              <a:srgbClr val="333333">
                <a:alpha val="65000"/>
              </a:srgbClr>
            </a:outerShdw>
          </a:effectLst>
        </p:spPr>
      </p:pic>
      <p:pic>
        <p:nvPicPr>
          <p:cNvPr id="9" name="Picture 2" descr="C:\Documents and Settings\Administrator\Desktop\New Folder\IMG_3622.jpg"/>
          <p:cNvPicPr>
            <a:picLocks noChangeAspect="1" noChangeArrowheads="1"/>
          </p:cNvPicPr>
          <p:nvPr/>
        </p:nvPicPr>
        <p:blipFill>
          <a:blip r:embed="rId3" cstate="print"/>
          <a:srcRect/>
          <a:stretch>
            <a:fillRect/>
          </a:stretch>
        </p:blipFill>
        <p:spPr bwMode="auto">
          <a:xfrm rot="5400000">
            <a:off x="247600" y="2038413"/>
            <a:ext cx="2895598" cy="2171575"/>
          </a:xfrm>
          <a:prstGeom prst="rect">
            <a:avLst/>
          </a:prstGeom>
          <a:ln>
            <a:noFill/>
          </a:ln>
          <a:effectLst>
            <a:outerShdw blurRad="292100" dist="139700" dir="2700000" algn="tl" rotWithShape="0">
              <a:srgbClr val="333333">
                <a:alpha val="65000"/>
              </a:srgbClr>
            </a:outerShdw>
          </a:effectLst>
        </p:spPr>
      </p:pic>
      <p:pic>
        <p:nvPicPr>
          <p:cNvPr id="10" name="Picture 3" descr="C:\Documents and Settings\Administrator\Desktop\New Folder\IMG_3621.jpg"/>
          <p:cNvPicPr>
            <a:picLocks noChangeAspect="1" noChangeArrowheads="1"/>
          </p:cNvPicPr>
          <p:nvPr/>
        </p:nvPicPr>
        <p:blipFill rotWithShape="1">
          <a:blip r:embed="rId4" cstate="print"/>
          <a:srcRect t="21108"/>
          <a:stretch/>
        </p:blipFill>
        <p:spPr bwMode="auto">
          <a:xfrm rot="5400000">
            <a:off x="3116044" y="2065555"/>
            <a:ext cx="2911911" cy="2133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152400" y="-152400"/>
            <a:ext cx="9296399" cy="701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235742" y="2100130"/>
            <a:ext cx="4142494" cy="3106692"/>
          </a:xfrm>
          <a:prstGeom prst="rect">
            <a:avLst/>
          </a:prstGeom>
          <a:noFill/>
          <a:ln>
            <a:noFill/>
          </a:ln>
          <a:effectLst/>
          <a:scene3d>
            <a:camera prst="orthographicFront">
              <a:rot lat="0" lon="21299999" rev="0"/>
            </a:camera>
            <a:lightRig rig="threePt" dir="t"/>
          </a:scene3d>
          <a:sp3d extrusionH="76200">
            <a:bevelT prst="relaxedInset"/>
            <a:bevelB/>
            <a:extrusionClr>
              <a:schemeClr val="accent6">
                <a:lumMod val="75000"/>
              </a:schemeClr>
            </a:extrusion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457200" y="383232"/>
            <a:ext cx="8077200" cy="584775"/>
          </a:xfrm>
          <a:prstGeom prst="rect">
            <a:avLst/>
          </a:prstGeom>
          <a:noFill/>
        </p:spPr>
        <p:txBody>
          <a:bodyPr wrap="square" rtlCol="0">
            <a:spAutoFit/>
          </a:bodyPr>
          <a:lstStyle/>
          <a:p>
            <a:pPr algn="ctr"/>
            <a:r>
              <a:rPr lang="en-US" sz="3200" dirty="0" smtClean="0"/>
              <a:t>Unfinished School canteen and Chapel ceilings</a:t>
            </a:r>
            <a:endParaRPr lang="en-US" sz="3200" dirty="0"/>
          </a:p>
        </p:txBody>
      </p:sp>
      <p:pic>
        <p:nvPicPr>
          <p:cNvPr id="1126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4382996" y="1941606"/>
            <a:ext cx="4142495" cy="3307288"/>
          </a:xfrm>
          <a:prstGeom prst="rect">
            <a:avLst/>
          </a:prstGeom>
          <a:noFill/>
          <a:ln>
            <a:noFill/>
          </a:ln>
          <a:effectLst/>
          <a:scene3d>
            <a:camera prst="orthographicFront"/>
            <a:lightRig rig="threePt" dir="t"/>
          </a:scene3d>
          <a:sp3d extrusionH="76200" prstMaterial="matte">
            <a:bevelT prst="relaxedInset"/>
            <a:extrusionClr>
              <a:schemeClr val="tx1"/>
            </a:extrusion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659289" y="5724723"/>
            <a:ext cx="1295400" cy="461665"/>
          </a:xfrm>
          <a:prstGeom prst="rect">
            <a:avLst/>
          </a:prstGeom>
          <a:noFill/>
        </p:spPr>
        <p:txBody>
          <a:bodyPr wrap="square" rtlCol="0">
            <a:spAutoFit/>
          </a:bodyPr>
          <a:lstStyle/>
          <a:p>
            <a:r>
              <a:rPr lang="en-US" sz="2400" dirty="0" smtClean="0"/>
              <a:t>Canteen </a:t>
            </a:r>
            <a:endParaRPr lang="en-US" sz="2400" dirty="0"/>
          </a:p>
        </p:txBody>
      </p:sp>
      <p:sp>
        <p:nvSpPr>
          <p:cNvPr id="5" name="TextBox 4"/>
          <p:cNvSpPr txBox="1"/>
          <p:nvPr/>
        </p:nvSpPr>
        <p:spPr>
          <a:xfrm>
            <a:off x="6111342" y="5749304"/>
            <a:ext cx="1127657" cy="461665"/>
          </a:xfrm>
          <a:prstGeom prst="rect">
            <a:avLst/>
          </a:prstGeom>
          <a:noFill/>
        </p:spPr>
        <p:txBody>
          <a:bodyPr wrap="square" rtlCol="0">
            <a:spAutoFit/>
          </a:bodyPr>
          <a:lstStyle/>
          <a:p>
            <a:r>
              <a:rPr lang="en-US" sz="2400" dirty="0" smtClean="0"/>
              <a:t>Chapel</a:t>
            </a:r>
            <a:endParaRPr lang="en-US" sz="2400" dirty="0"/>
          </a:p>
        </p:txBody>
      </p:sp>
      <p:cxnSp>
        <p:nvCxnSpPr>
          <p:cNvPr id="9" name="Straight Connector 8"/>
          <p:cNvCxnSpPr/>
          <p:nvPr/>
        </p:nvCxnSpPr>
        <p:spPr>
          <a:xfrm>
            <a:off x="457200" y="6248400"/>
            <a:ext cx="807720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10" name="Rounded Rectangle 9"/>
          <p:cNvSpPr/>
          <p:nvPr/>
        </p:nvSpPr>
        <p:spPr>
          <a:xfrm>
            <a:off x="228600" y="228600"/>
            <a:ext cx="8610600" cy="64052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496786540"/>
      </p:ext>
    </p:extLst>
  </p:cSld>
  <p:clrMapOvr>
    <a:masterClrMapping/>
  </p:clrMapOvr>
  <p:transition spd="slow">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152400" y="-152400"/>
            <a:ext cx="9296399" cy="701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4" name="Straight Connector 3"/>
          <p:cNvCxnSpPr/>
          <p:nvPr/>
        </p:nvCxnSpPr>
        <p:spPr>
          <a:xfrm>
            <a:off x="228599" y="1263445"/>
            <a:ext cx="8534400"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a:off x="304800" y="5848564"/>
            <a:ext cx="845820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7" name="Rounded Rectangle 6"/>
          <p:cNvSpPr/>
          <p:nvPr/>
        </p:nvSpPr>
        <p:spPr>
          <a:xfrm>
            <a:off x="228600" y="228600"/>
            <a:ext cx="8610600" cy="64052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descr="C:\Users\CLENN\Desktop\My docs C may 9 2011\work folder\living rock\New Folder\IMG_364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43000" y="1634613"/>
            <a:ext cx="4752952" cy="392798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0" name="Picture 2" descr="C:\Users\CLENN\Desktop\My docs C may 9 2011\work folder\living rock\New Folder\IMG_3640.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24084" y="2755504"/>
            <a:ext cx="2363593" cy="195334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5379290" y="1329813"/>
            <a:ext cx="2933700" cy="1200329"/>
          </a:xfrm>
          <a:prstGeom prst="rect">
            <a:avLst/>
          </a:prstGeom>
          <a:noFill/>
        </p:spPr>
        <p:txBody>
          <a:bodyPr wrap="square" rtlCol="0">
            <a:spAutoFit/>
          </a:bodyPr>
          <a:lstStyle/>
          <a:p>
            <a:pPr algn="ctr"/>
            <a:r>
              <a:rPr lang="en-US" sz="3600" b="1" dirty="0" smtClean="0"/>
              <a:t>Unfinished  parent’s nook</a:t>
            </a:r>
            <a:endParaRPr lang="en-US" sz="3600" b="1" dirty="0"/>
          </a:p>
        </p:txBody>
      </p:sp>
    </p:spTree>
  </p:cSld>
  <p:clrMapOvr>
    <a:masterClrMapping/>
  </p:clrMapOvr>
  <p:transition spd="slow">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61441" y="344269"/>
            <a:ext cx="564975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sz="3600" b="1" dirty="0" smtClean="0">
                <a:solidFill>
                  <a:prstClr val="black"/>
                </a:solidFill>
                <a:ea typeface="Tahoma" pitchFamily="34" charset="0"/>
                <a:cs typeface="Tahoma" pitchFamily="34" charset="0"/>
              </a:rPr>
              <a:t>Our Challenges</a:t>
            </a:r>
            <a:endParaRPr lang="en-US" sz="3600" b="1" dirty="0">
              <a:solidFill>
                <a:prstClr val="black"/>
              </a:solidFill>
              <a:ea typeface="Tahoma" pitchFamily="34" charset="0"/>
              <a:cs typeface="Tahoma" pitchFamily="34" charset="0"/>
            </a:endParaRPr>
          </a:p>
        </p:txBody>
      </p:sp>
      <p:sp>
        <p:nvSpPr>
          <p:cNvPr id="3" name="Rectangle 2"/>
          <p:cNvSpPr/>
          <p:nvPr/>
        </p:nvSpPr>
        <p:spPr>
          <a:xfrm>
            <a:off x="381000" y="1371600"/>
            <a:ext cx="6847452" cy="830997"/>
          </a:xfrm>
          <a:prstGeom prst="rect">
            <a:avLst/>
          </a:prstGeom>
        </p:spPr>
        <p:txBody>
          <a:bodyPr wrap="none">
            <a:spAutoFit/>
          </a:bodyPr>
          <a:lstStyle/>
          <a:p>
            <a:pPr marL="342900" indent="-342900"/>
            <a:r>
              <a:rPr lang="en-PH" sz="2400" dirty="0" smtClean="0"/>
              <a:t>3. The amount we receive from tuition fees are not </a:t>
            </a:r>
          </a:p>
          <a:p>
            <a:pPr marL="342900" indent="-342900"/>
            <a:r>
              <a:rPr lang="en-PH" sz="2400" dirty="0" smtClean="0"/>
              <a:t>enough to sustain School operation.</a:t>
            </a:r>
          </a:p>
        </p:txBody>
      </p:sp>
      <p:sp>
        <p:nvSpPr>
          <p:cNvPr id="4" name="Rectangle 3"/>
          <p:cNvSpPr/>
          <p:nvPr/>
        </p:nvSpPr>
        <p:spPr>
          <a:xfrm>
            <a:off x="457200" y="2667000"/>
            <a:ext cx="8539645" cy="830997"/>
          </a:xfrm>
          <a:prstGeom prst="rect">
            <a:avLst/>
          </a:prstGeom>
        </p:spPr>
        <p:txBody>
          <a:bodyPr wrap="none">
            <a:spAutoFit/>
          </a:bodyPr>
          <a:lstStyle/>
          <a:p>
            <a:pPr marL="342900" indent="-342900"/>
            <a:r>
              <a:rPr lang="en-PH" sz="2400" dirty="0" smtClean="0"/>
              <a:t>4. 80% of the parents are Catholic... Academics is regarded first</a:t>
            </a:r>
          </a:p>
          <a:p>
            <a:pPr marL="342900" indent="-342900"/>
            <a:r>
              <a:rPr lang="en-PH" sz="2400" dirty="0" smtClean="0"/>
              <a:t>Than spirituality of the children.</a:t>
            </a:r>
          </a:p>
        </p:txBody>
      </p:sp>
      <p:sp>
        <p:nvSpPr>
          <p:cNvPr id="5" name="Rectangle 4"/>
          <p:cNvSpPr/>
          <p:nvPr/>
        </p:nvSpPr>
        <p:spPr>
          <a:xfrm>
            <a:off x="381000" y="3962400"/>
            <a:ext cx="8932958" cy="1569660"/>
          </a:xfrm>
          <a:prstGeom prst="rect">
            <a:avLst/>
          </a:prstGeom>
        </p:spPr>
        <p:txBody>
          <a:bodyPr wrap="none">
            <a:spAutoFit/>
          </a:bodyPr>
          <a:lstStyle/>
          <a:p>
            <a:pPr marL="342900" indent="-342900"/>
            <a:r>
              <a:rPr lang="en-PH" sz="2400" dirty="0" smtClean="0"/>
              <a:t>5. Rent of the building keeps on increasing and next year it will be </a:t>
            </a:r>
          </a:p>
          <a:p>
            <a:pPr marL="342900" indent="-342900"/>
            <a:r>
              <a:rPr lang="en-PH" sz="2400" dirty="0" smtClean="0"/>
              <a:t>    increased with 30% higher and 10%  per year after, because we </a:t>
            </a:r>
          </a:p>
          <a:p>
            <a:pPr marL="342900" indent="-342900"/>
            <a:r>
              <a:rPr lang="en-PH" sz="2400" dirty="0" smtClean="0"/>
              <a:t>    already developed it and we had it at the lower rent before we </a:t>
            </a:r>
          </a:p>
          <a:p>
            <a:pPr marL="342900" indent="-342900"/>
            <a:r>
              <a:rPr lang="en-PH" sz="2400" dirty="0" smtClean="0"/>
              <a:t>    rent it. </a:t>
            </a:r>
          </a:p>
        </p:txBody>
      </p:sp>
    </p:spTree>
  </p:cSld>
  <p:clrMapOvr>
    <a:masterClrMapping/>
  </p:clrMapOvr>
  <p:transition spd="slow">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360" y="0"/>
            <a:ext cx="918036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r="5515"/>
          <a:stretch>
            <a:fillRect/>
          </a:stretch>
        </p:blipFill>
        <p:spPr bwMode="auto">
          <a:xfrm rot="5400000">
            <a:off x="95864" y="589936"/>
            <a:ext cx="3200402" cy="2630131"/>
          </a:xfrm>
          <a:prstGeom prst="rect">
            <a:avLst/>
          </a:prstGeom>
          <a:ln>
            <a:noFill/>
          </a:ln>
          <a:effectLst>
            <a:glow rad="127000">
              <a:schemeClr val="accent4"/>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xmlns="" val="0"/>
              </a:ext>
            </a:extLst>
          </a:blip>
          <a:srcRect r="17753"/>
          <a:stretch/>
        </p:blipFill>
        <p:spPr>
          <a:xfrm>
            <a:off x="381000" y="3962400"/>
            <a:ext cx="2630131" cy="2895600"/>
          </a:xfrm>
          <a:prstGeom prst="rect">
            <a:avLst/>
          </a:prstGeom>
          <a:effectLst>
            <a:glow rad="127000">
              <a:schemeClr val="accent4"/>
            </a:glow>
          </a:effectLst>
        </p:spPr>
      </p:pic>
      <p:sp>
        <p:nvSpPr>
          <p:cNvPr id="7" name="Rectangle 6"/>
          <p:cNvSpPr/>
          <p:nvPr/>
        </p:nvSpPr>
        <p:spPr>
          <a:xfrm>
            <a:off x="3505200" y="0"/>
            <a:ext cx="5352556" cy="830997"/>
          </a:xfrm>
          <a:prstGeom prst="rect">
            <a:avLst/>
          </a:prstGeom>
          <a:noFill/>
        </p:spPr>
        <p:txBody>
          <a:bodyPr wrap="none" lIns="91440" tIns="45720" rIns="91440" bIns="45720">
            <a:spAutoFit/>
          </a:bodyPr>
          <a:lstStyle/>
          <a:p>
            <a:pPr algn="ctr"/>
            <a:r>
              <a:rPr lang="en-US" sz="4800" b="1" dirty="0" smtClean="0">
                <a:ln w="10541" cmpd="sng">
                  <a:solidFill>
                    <a:schemeClr val="accent1">
                      <a:shade val="88000"/>
                      <a:satMod val="110000"/>
                    </a:schemeClr>
                  </a:solidFill>
                  <a:prstDash val="solid"/>
                </a:ln>
                <a:latin typeface="Forte" pitchFamily="66" charset="0"/>
              </a:rPr>
              <a:t>Plans for the future</a:t>
            </a:r>
            <a:endParaRPr lang="en-US" sz="4800" b="1" cap="none" spc="0" dirty="0">
              <a:ln w="10541" cmpd="sng">
                <a:solidFill>
                  <a:schemeClr val="accent1">
                    <a:shade val="88000"/>
                    <a:satMod val="110000"/>
                  </a:schemeClr>
                </a:solidFill>
                <a:prstDash val="solid"/>
              </a:ln>
              <a:effectLst/>
            </a:endParaRPr>
          </a:p>
        </p:txBody>
      </p:sp>
      <p:sp>
        <p:nvSpPr>
          <p:cNvPr id="9" name="Rectangle 8"/>
          <p:cNvSpPr/>
          <p:nvPr/>
        </p:nvSpPr>
        <p:spPr>
          <a:xfrm>
            <a:off x="3429000" y="733246"/>
            <a:ext cx="5486400" cy="5693866"/>
          </a:xfrm>
          <a:prstGeom prst="rect">
            <a:avLst/>
          </a:prstGeom>
        </p:spPr>
        <p:txBody>
          <a:bodyPr wrap="square">
            <a:spAutoFit/>
          </a:bodyPr>
          <a:lstStyle/>
          <a:p>
            <a:r>
              <a:rPr lang="en-US" dirty="0"/>
              <a:t>	</a:t>
            </a:r>
            <a:r>
              <a:rPr lang="en-US" sz="2800" b="1" dirty="0"/>
              <a:t>Looking forward to school year </a:t>
            </a:r>
            <a:r>
              <a:rPr lang="en-US" sz="2800" b="1" dirty="0" smtClean="0"/>
              <a:t>2012-2013, </a:t>
            </a:r>
            <a:r>
              <a:rPr lang="en-US" sz="2800" b="1" dirty="0"/>
              <a:t>the school administration envisions </a:t>
            </a:r>
            <a:r>
              <a:rPr lang="en-US" sz="2800" b="1" dirty="0" smtClean="0"/>
              <a:t>to open with </a:t>
            </a:r>
            <a:r>
              <a:rPr lang="en-US" sz="2800" b="1" dirty="0"/>
              <a:t>God’s limitless grace, the high school in 2012-2013. </a:t>
            </a:r>
          </a:p>
          <a:p>
            <a:r>
              <a:rPr lang="en-US" sz="2800" b="1" dirty="0"/>
              <a:t>	For now, the Living Rock Christian School of Excellence continues to reach one child one at a time, inculcating in their young minds Academic Excellence, Learning Life and Serving God. </a:t>
            </a:r>
          </a:p>
        </p:txBody>
      </p:sp>
    </p:spTree>
    <p:extLst>
      <p:ext uri="{BB962C8B-B14F-4D97-AF65-F5344CB8AC3E}">
        <p14:creationId xmlns:p14="http://schemas.microsoft.com/office/powerpoint/2010/main" xmlns="" val="668869865"/>
      </p:ext>
    </p:extLst>
  </p:cSld>
  <p:clrMapOvr>
    <a:masterClrMapping/>
  </p:clrMapOvr>
  <p:transition spd="slow">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8839200" cy="1143000"/>
          </a:xfrm>
        </p:spPr>
        <p:txBody>
          <a:bodyPr>
            <a:normAutofit fontScale="90000"/>
          </a:bodyPr>
          <a:lstStyle/>
          <a:p>
            <a:pPr algn="ctr"/>
            <a:r>
              <a:rPr lang="en-PH" sz="4000" b="1" dirty="0" smtClean="0">
                <a:latin typeface="Berlin Sans FB" pitchFamily="34" charset="0"/>
              </a:rPr>
              <a:t>Thank You and</a:t>
            </a:r>
            <a:br>
              <a:rPr lang="en-PH" sz="4000" b="1" dirty="0" smtClean="0">
                <a:latin typeface="Berlin Sans FB" pitchFamily="34" charset="0"/>
              </a:rPr>
            </a:br>
            <a:r>
              <a:rPr lang="en-PH" sz="4000" b="1" dirty="0" smtClean="0">
                <a:latin typeface="Berlin Sans FB" pitchFamily="34" charset="0"/>
              </a:rPr>
              <a:t>MABUHAY FROM THE PHILIPPINES!</a:t>
            </a:r>
            <a:endParaRPr lang="en-PH" sz="4000" b="1" dirty="0">
              <a:latin typeface="Berlin Sans FB" pitchFamily="34" charset="0"/>
            </a:endParaRPr>
          </a:p>
        </p:txBody>
      </p:sp>
      <p:pic>
        <p:nvPicPr>
          <p:cNvPr id="2050" name="Picture 2" descr="C:\Users\toshiba\Desktop\DSCF8448.JPG"/>
          <p:cNvPicPr>
            <a:picLocks noChangeAspect="1" noChangeArrowheads="1"/>
          </p:cNvPicPr>
          <p:nvPr/>
        </p:nvPicPr>
        <p:blipFill>
          <a:blip r:embed="rId2" cstate="print"/>
          <a:srcRect/>
          <a:stretch>
            <a:fillRect/>
          </a:stretch>
        </p:blipFill>
        <p:spPr bwMode="auto">
          <a:xfrm>
            <a:off x="1905000" y="1905000"/>
            <a:ext cx="5689600" cy="4267200"/>
          </a:xfrm>
          <a:prstGeom prst="rect">
            <a:avLst/>
          </a:prstGeom>
          <a:ln>
            <a:noFill/>
          </a:ln>
          <a:effectLst>
            <a:softEdge rad="112500"/>
          </a:effectLst>
        </p:spPr>
      </p:pic>
    </p:spTree>
  </p:cSld>
  <p:clrMapOvr>
    <a:masterClrMapping/>
  </p:clrMapOvr>
  <p:transition spd="slow">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67000"/>
            <a:ext cx="8900643" cy="1015663"/>
          </a:xfrm>
          <a:prstGeom prst="rect">
            <a:avLst/>
          </a:prstGeom>
          <a:noFill/>
        </p:spPr>
        <p:txBody>
          <a:bodyPr wrap="none" lIns="91440" tIns="45720" rIns="91440" bIns="45720">
            <a:spAutoFit/>
          </a:bodyPr>
          <a:lstStyle/>
          <a:p>
            <a:pPr algn="ctr"/>
            <a:r>
              <a:rPr lang="en-US" sz="6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Forte" pitchFamily="66" charset="0"/>
              </a:rPr>
              <a:t>Thank  You and Mabuhay!</a:t>
            </a:r>
            <a:endParaRPr lang="en-US" sz="6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Forte" pitchFamily="66" charset="0"/>
            </a:endParaRPr>
          </a:p>
        </p:txBody>
      </p:sp>
    </p:spTree>
  </p:cSld>
  <p:clrMapOvr>
    <a:masterClrMapping/>
  </p:clrMapOvr>
  <p:transition spd="slow">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1775" y="-76200"/>
            <a:ext cx="9325775" cy="693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31"/>
          <p:cNvPicPr/>
          <p:nvPr/>
        </p:nvPicPr>
        <p:blipFill rotWithShape="1">
          <a:blip r:embed="rId3" cstate="print">
            <a:extLst>
              <a:ext uri="{28A0092B-C50C-407E-A947-70E740481C1C}">
                <a14:useLocalDpi xmlns:a14="http://schemas.microsoft.com/office/drawing/2010/main" xmlns="" val="0"/>
              </a:ext>
            </a:extLst>
          </a:blip>
          <a:srcRect l="28908" t="49678" r="45664" b="10279"/>
          <a:stretch/>
        </p:blipFill>
        <p:spPr bwMode="auto">
          <a:xfrm>
            <a:off x="1828800" y="1447800"/>
            <a:ext cx="2209800" cy="2209801"/>
          </a:xfrm>
          <a:prstGeom prst="ellipse">
            <a:avLst/>
          </a:prstGeom>
          <a:ln>
            <a:noFill/>
          </a:ln>
          <a:extLst>
            <a:ext uri="{53640926-AAD7-44D8-BBD7-CCE9431645EC}">
              <a14:shadowObscured xmlns:a14="http://schemas.microsoft.com/office/drawing/2010/main" xmlns=""/>
            </a:ext>
          </a:extLst>
        </p:spPr>
      </p:pic>
      <p:pic>
        <p:nvPicPr>
          <p:cNvPr id="58" name="Picture 2" descr="C:\Documents and Settings\Angie\Desktop\philippines-map.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432300" y="-228600"/>
            <a:ext cx="417830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ight Arrow 1"/>
          <p:cNvSpPr/>
          <p:nvPr/>
        </p:nvSpPr>
        <p:spPr>
          <a:xfrm rot="19024071">
            <a:off x="3764466" y="1797634"/>
            <a:ext cx="2468297" cy="85586"/>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5867400" y="876300"/>
            <a:ext cx="138521" cy="1143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685800" y="3886200"/>
            <a:ext cx="4343400" cy="2308324"/>
          </a:xfrm>
          <a:prstGeom prst="rect">
            <a:avLst/>
          </a:prstGeom>
          <a:noFill/>
        </p:spPr>
        <p:txBody>
          <a:bodyPr wrap="square" rtlCol="0">
            <a:spAutoFit/>
          </a:bodyPr>
          <a:lstStyle/>
          <a:p>
            <a:r>
              <a:rPr lang="en-PH" sz="2400" b="1" dirty="0" smtClean="0">
                <a:latin typeface="High Tower Text" pitchFamily="18" charset="0"/>
              </a:rPr>
              <a:t>We are located in the northernmost part of the Philippines. A country with 7,100 islands with about 96 million population. The province is chiefly Catholic.</a:t>
            </a:r>
            <a:endParaRPr lang="en-PH" sz="2400" b="1" dirty="0">
              <a:latin typeface="High Tower Text" pitchFamily="18" charset="0"/>
            </a:endParaRPr>
          </a:p>
        </p:txBody>
      </p:sp>
    </p:spTree>
  </p:cSld>
  <p:clrMapOvr>
    <a:masterClrMapping/>
  </p:clrMapOvr>
  <p:transition spd="slow">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Documents and Settings\Administrator\Desktop\New Folder\IMG_3435.jpg"/>
          <p:cNvPicPr>
            <a:picLocks noChangeAspect="1" noChangeArrowheads="1"/>
          </p:cNvPicPr>
          <p:nvPr/>
        </p:nvPicPr>
        <p:blipFill>
          <a:blip r:embed="rId2" cstate="print"/>
          <a:srcRect/>
          <a:stretch>
            <a:fillRect/>
          </a:stretch>
        </p:blipFill>
        <p:spPr bwMode="auto">
          <a:xfrm>
            <a:off x="0" y="1447800"/>
            <a:ext cx="3990981" cy="4559300"/>
          </a:xfrm>
          <a:prstGeom prst="rect">
            <a:avLst/>
          </a:prstGeom>
          <a:ln>
            <a:noFill/>
          </a:ln>
          <a:effectLst>
            <a:softEdge rad="112500"/>
          </a:effectLst>
        </p:spPr>
      </p:pic>
      <p:pic>
        <p:nvPicPr>
          <p:cNvPr id="2052" name="Picture 4" descr="C:\Documents and Settings\Administrator\Desktop\New Folder\IMG_3623.jpg"/>
          <p:cNvPicPr>
            <a:picLocks noChangeAspect="1" noChangeArrowheads="1"/>
          </p:cNvPicPr>
          <p:nvPr/>
        </p:nvPicPr>
        <p:blipFill>
          <a:blip r:embed="rId3" cstate="print"/>
          <a:srcRect l="8197" t="6536" r="4918" b="68954"/>
          <a:stretch>
            <a:fillRect/>
          </a:stretch>
        </p:blipFill>
        <p:spPr bwMode="auto">
          <a:xfrm>
            <a:off x="0" y="685800"/>
            <a:ext cx="4038601" cy="673101"/>
          </a:xfrm>
          <a:prstGeom prst="rect">
            <a:avLst/>
          </a:prstGeom>
          <a:ln>
            <a:noFill/>
          </a:ln>
          <a:effectLst>
            <a:softEdge rad="112500"/>
          </a:effectLst>
        </p:spPr>
      </p:pic>
      <p:sp>
        <p:nvSpPr>
          <p:cNvPr id="11" name="TextBox 10"/>
          <p:cNvSpPr txBox="1"/>
          <p:nvPr/>
        </p:nvSpPr>
        <p:spPr>
          <a:xfrm>
            <a:off x="3962401" y="671691"/>
            <a:ext cx="5181600" cy="7171194"/>
          </a:xfrm>
          <a:prstGeom prst="rect">
            <a:avLst/>
          </a:prstGeom>
          <a:noFill/>
        </p:spPr>
        <p:txBody>
          <a:bodyPr wrap="square" rtlCol="0">
            <a:spAutoFit/>
          </a:bodyPr>
          <a:lstStyle/>
          <a:p>
            <a:pPr algn="just"/>
            <a:r>
              <a:rPr lang="en-US" sz="2000" b="1" dirty="0" smtClean="0"/>
              <a:t>2002</a:t>
            </a:r>
            <a:r>
              <a:rPr lang="en-US" sz="2000" dirty="0" smtClean="0"/>
              <a:t> Mr. Dante </a:t>
            </a:r>
            <a:r>
              <a:rPr lang="en-US" sz="2000" dirty="0"/>
              <a:t>and </a:t>
            </a:r>
            <a:r>
              <a:rPr lang="en-US" sz="2000" dirty="0" smtClean="0"/>
              <a:t>Mrs. Alma Aguinaldo 	undertook  </a:t>
            </a:r>
            <a:r>
              <a:rPr lang="en-US" sz="2000" dirty="0"/>
              <a:t>training at the </a:t>
            </a:r>
            <a:r>
              <a:rPr lang="en-US" sz="2000" dirty="0" smtClean="0"/>
              <a:t>	Bozeman </a:t>
            </a:r>
            <a:r>
              <a:rPr lang="en-US" sz="2000" dirty="0"/>
              <a:t>Christian School in </a:t>
            </a:r>
            <a:r>
              <a:rPr lang="en-US" sz="2000" dirty="0" smtClean="0"/>
              <a:t>	Montana</a:t>
            </a:r>
            <a:r>
              <a:rPr lang="en-US" sz="2000" dirty="0"/>
              <a:t>, USA.</a:t>
            </a:r>
          </a:p>
          <a:p>
            <a:pPr algn="just"/>
            <a:endParaRPr lang="en-US" sz="2000" b="1" dirty="0"/>
          </a:p>
          <a:p>
            <a:pPr algn="just"/>
            <a:r>
              <a:rPr lang="en-US" sz="2000" b="1" dirty="0" smtClean="0"/>
              <a:t>2003</a:t>
            </a:r>
            <a:r>
              <a:rPr lang="en-US" sz="2000" dirty="0" smtClean="0"/>
              <a:t> The Christian School In </a:t>
            </a:r>
            <a:r>
              <a:rPr lang="en-US" sz="2000" dirty="0" err="1" smtClean="0"/>
              <a:t>Dingras</a:t>
            </a:r>
            <a:r>
              <a:rPr lang="en-US" sz="2000" dirty="0" smtClean="0"/>
              <a:t>, 	</a:t>
            </a:r>
            <a:r>
              <a:rPr lang="en-US" sz="2000" dirty="0" err="1" smtClean="0"/>
              <a:t>Ilocos</a:t>
            </a:r>
            <a:r>
              <a:rPr lang="en-US" sz="2000" dirty="0" smtClean="0"/>
              <a:t> Norte was started.</a:t>
            </a:r>
          </a:p>
          <a:p>
            <a:pPr algn="just"/>
            <a:endParaRPr lang="en-US" sz="2000" dirty="0" smtClean="0"/>
          </a:p>
          <a:p>
            <a:pPr algn="just"/>
            <a:r>
              <a:rPr lang="en-US" sz="2000" b="1" dirty="0" smtClean="0"/>
              <a:t>2005</a:t>
            </a:r>
            <a:r>
              <a:rPr lang="en-US" sz="2000" dirty="0" smtClean="0"/>
              <a:t> Living Rock Christian School of 	Excellence in </a:t>
            </a:r>
            <a:r>
              <a:rPr lang="en-US" sz="2000" dirty="0" err="1" smtClean="0"/>
              <a:t>Batac</a:t>
            </a:r>
            <a:r>
              <a:rPr lang="en-US" sz="2000" dirty="0" smtClean="0"/>
              <a:t> City, </a:t>
            </a:r>
            <a:r>
              <a:rPr lang="en-US" sz="2000" dirty="0" err="1" smtClean="0"/>
              <a:t>Ilocos</a:t>
            </a:r>
            <a:r>
              <a:rPr lang="en-US" sz="2000" dirty="0" smtClean="0"/>
              <a:t> 	Norte was established, we started 	with 7 children, 6 of which were 	children of church members.</a:t>
            </a:r>
          </a:p>
          <a:p>
            <a:pPr algn="just"/>
            <a:endParaRPr lang="en-US" sz="2000" b="1" dirty="0" smtClean="0"/>
          </a:p>
          <a:p>
            <a:pPr algn="just"/>
            <a:r>
              <a:rPr lang="en-US" sz="2000" b="1" dirty="0" smtClean="0"/>
              <a:t>2006 </a:t>
            </a:r>
            <a:r>
              <a:rPr lang="en-US" sz="2000" dirty="0" smtClean="0"/>
              <a:t> Enrollees kept increasing</a:t>
            </a:r>
          </a:p>
          <a:p>
            <a:pPr algn="just"/>
            <a:endParaRPr lang="en-US" sz="2000" b="1" dirty="0" smtClean="0"/>
          </a:p>
          <a:p>
            <a:pPr algn="just"/>
            <a:r>
              <a:rPr lang="en-US" sz="2000" b="1" dirty="0" smtClean="0"/>
              <a:t>2011  </a:t>
            </a:r>
            <a:r>
              <a:rPr lang="en-US" sz="2000" dirty="0" smtClean="0"/>
              <a:t>After six years of operation, we are 	working with 57 kids, we will 	graduate the first batch of grade six 	pupils!</a:t>
            </a:r>
          </a:p>
          <a:p>
            <a:pPr algn="just"/>
            <a:endParaRPr lang="en-US" sz="2000" dirty="0"/>
          </a:p>
          <a:p>
            <a:pPr algn="just"/>
            <a:r>
              <a:rPr lang="en-US" sz="2000" dirty="0"/>
              <a:t> </a:t>
            </a:r>
          </a:p>
          <a:p>
            <a:pPr algn="just"/>
            <a:endParaRPr lang="en-US" sz="2000" dirty="0"/>
          </a:p>
        </p:txBody>
      </p:sp>
      <p:sp>
        <p:nvSpPr>
          <p:cNvPr id="2" name="Rectangle 1"/>
          <p:cNvSpPr/>
          <p:nvPr/>
        </p:nvSpPr>
        <p:spPr>
          <a:xfrm>
            <a:off x="0" y="0"/>
            <a:ext cx="4724400" cy="769441"/>
          </a:xfrm>
          <a:prstGeom prst="rect">
            <a:avLst/>
          </a:prstGeom>
        </p:spPr>
        <p:txBody>
          <a:bodyPr wrap="square">
            <a:spAutoFit/>
          </a:bodyPr>
          <a:lstStyle/>
          <a:p>
            <a:pPr algn="ctr"/>
            <a:r>
              <a:rPr lang="en-US" sz="4400" dirty="0" smtClean="0">
                <a:latin typeface="Forte" pitchFamily="66" charset="0"/>
              </a:rPr>
              <a:t>A Little History</a:t>
            </a:r>
            <a:endParaRPr lang="en-US" sz="4400" dirty="0">
              <a:latin typeface="Forte" pitchFamily="66" charset="0"/>
            </a:endParaRPr>
          </a:p>
        </p:txBody>
      </p:sp>
      <p:pic>
        <p:nvPicPr>
          <p:cNvPr id="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r="5515"/>
          <a:stretch>
            <a:fillRect/>
          </a:stretch>
        </p:blipFill>
        <p:spPr bwMode="auto">
          <a:xfrm rot="5400000">
            <a:off x="-76200" y="4572000"/>
            <a:ext cx="2362200" cy="2209800"/>
          </a:xfrm>
          <a:prstGeom prst="rect">
            <a:avLst/>
          </a:prstGeom>
          <a:ln>
            <a:noFill/>
          </a:ln>
          <a:effectLst>
            <a:glow rad="127000">
              <a:schemeClr val="accent4"/>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spd="slow">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LENN\Desktop\My docs C may 9 2011\work folder\living rock\New Folder\IMG_364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3848101"/>
            <a:ext cx="3809999" cy="2857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7" name="Picture 2" descr="C:\Documents and Settings\Administrator\Desktop\New Folder\IMG_3554.jpg"/>
          <p:cNvPicPr>
            <a:picLocks noChangeAspect="1" noChangeArrowheads="1"/>
          </p:cNvPicPr>
          <p:nvPr/>
        </p:nvPicPr>
        <p:blipFill>
          <a:blip r:embed="rId3" cstate="print"/>
          <a:srcRect l="3693" t="10574" r="2144" b="12298"/>
          <a:stretch>
            <a:fillRect/>
          </a:stretch>
        </p:blipFill>
        <p:spPr bwMode="auto">
          <a:xfrm>
            <a:off x="76200" y="914400"/>
            <a:ext cx="4191000" cy="266700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419600" y="1295400"/>
            <a:ext cx="4191000" cy="830997"/>
          </a:xfrm>
          <a:prstGeom prst="rect">
            <a:avLst/>
          </a:prstGeom>
          <a:noFill/>
        </p:spPr>
        <p:txBody>
          <a:bodyPr wrap="square" rtlCol="0">
            <a:spAutoFit/>
          </a:bodyPr>
          <a:lstStyle/>
          <a:p>
            <a:r>
              <a:rPr lang="en-PH" sz="2400" dirty="0" smtClean="0"/>
              <a:t>The  12 Reading Readiness pupils with Ma’am Rose</a:t>
            </a:r>
            <a:endParaRPr lang="en-PH" sz="2400" dirty="0"/>
          </a:p>
        </p:txBody>
      </p:sp>
      <p:sp>
        <p:nvSpPr>
          <p:cNvPr id="10" name="TextBox 9"/>
          <p:cNvSpPr txBox="1"/>
          <p:nvPr/>
        </p:nvSpPr>
        <p:spPr>
          <a:xfrm>
            <a:off x="4419600" y="3886200"/>
            <a:ext cx="4419600" cy="1938992"/>
          </a:xfrm>
          <a:prstGeom prst="rect">
            <a:avLst/>
          </a:prstGeom>
          <a:noFill/>
        </p:spPr>
        <p:txBody>
          <a:bodyPr wrap="square" rtlCol="0">
            <a:spAutoFit/>
          </a:bodyPr>
          <a:lstStyle/>
          <a:p>
            <a:r>
              <a:rPr lang="en-PH" sz="2400" dirty="0" smtClean="0"/>
              <a:t>The  four  pupils in the Learning to Read Class with Princess a transferee from public school.</a:t>
            </a:r>
          </a:p>
          <a:p>
            <a:r>
              <a:rPr lang="en-PH" sz="2400" dirty="0" smtClean="0"/>
              <a:t>Mrs Girly Esteban supervises the class</a:t>
            </a:r>
            <a:endParaRPr lang="en-PH" sz="2400" dirty="0"/>
          </a:p>
        </p:txBody>
      </p:sp>
      <p:sp>
        <p:nvSpPr>
          <p:cNvPr id="11" name="Rectangle 10"/>
          <p:cNvSpPr/>
          <p:nvPr/>
        </p:nvSpPr>
        <p:spPr>
          <a:xfrm>
            <a:off x="0" y="0"/>
            <a:ext cx="6705600" cy="769441"/>
          </a:xfrm>
          <a:prstGeom prst="rect">
            <a:avLst/>
          </a:prstGeom>
        </p:spPr>
        <p:txBody>
          <a:bodyPr wrap="square">
            <a:spAutoFit/>
          </a:bodyPr>
          <a:lstStyle/>
          <a:p>
            <a:pPr algn="ctr"/>
            <a:r>
              <a:rPr lang="en-US" sz="4400" dirty="0" smtClean="0">
                <a:latin typeface="Forte" pitchFamily="66" charset="0"/>
              </a:rPr>
              <a:t>Our Treasures: Our Pupils</a:t>
            </a:r>
            <a:endParaRPr lang="en-US" sz="4400" dirty="0">
              <a:latin typeface="Forte" pitchFamily="66" charset="0"/>
            </a:endParaRPr>
          </a:p>
        </p:txBody>
      </p:sp>
    </p:spTree>
  </p:cSld>
  <p:clrMapOvr>
    <a:masterClrMapping/>
  </p:clrMapOvr>
  <p:transition spd="slow">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Documents and Settings\Administrator\Desktop\New Folder\IMG_3549.jpg"/>
          <p:cNvPicPr>
            <a:picLocks noChangeAspect="1" noChangeArrowheads="1"/>
          </p:cNvPicPr>
          <p:nvPr/>
        </p:nvPicPr>
        <p:blipFill>
          <a:blip r:embed="rId2" cstate="print"/>
          <a:srcRect/>
          <a:stretch>
            <a:fillRect/>
          </a:stretch>
        </p:blipFill>
        <p:spPr bwMode="auto">
          <a:xfrm>
            <a:off x="381000" y="990600"/>
            <a:ext cx="3841354" cy="2971800"/>
          </a:xfrm>
          <a:prstGeom prst="rect">
            <a:avLst/>
          </a:prstGeom>
          <a:ln>
            <a:noFill/>
          </a:ln>
          <a:effectLst>
            <a:softEdge rad="112500"/>
          </a:effectLst>
        </p:spPr>
      </p:pic>
      <p:pic>
        <p:nvPicPr>
          <p:cNvPr id="9" name="Picture 2" descr="C:\Documents and Settings\Administrator\Desktop\New Folder\IMG_3556.jpg"/>
          <p:cNvPicPr>
            <a:picLocks noChangeAspect="1" noChangeArrowheads="1"/>
          </p:cNvPicPr>
          <p:nvPr/>
        </p:nvPicPr>
        <p:blipFill>
          <a:blip r:embed="rId3" cstate="print"/>
          <a:srcRect/>
          <a:stretch>
            <a:fillRect/>
          </a:stretch>
        </p:blipFill>
        <p:spPr bwMode="auto">
          <a:xfrm>
            <a:off x="381000" y="3943517"/>
            <a:ext cx="3886200" cy="2914483"/>
          </a:xfrm>
          <a:prstGeom prst="rect">
            <a:avLst/>
          </a:prstGeom>
          <a:ln>
            <a:noFill/>
          </a:ln>
          <a:effectLst>
            <a:softEdge rad="112500"/>
          </a:effectLst>
        </p:spPr>
      </p:pic>
      <p:sp>
        <p:nvSpPr>
          <p:cNvPr id="10" name="TextBox 9"/>
          <p:cNvSpPr txBox="1"/>
          <p:nvPr/>
        </p:nvSpPr>
        <p:spPr>
          <a:xfrm>
            <a:off x="4267200" y="1066800"/>
            <a:ext cx="4572000" cy="1569660"/>
          </a:xfrm>
          <a:prstGeom prst="rect">
            <a:avLst/>
          </a:prstGeom>
          <a:noFill/>
        </p:spPr>
        <p:txBody>
          <a:bodyPr wrap="square" rtlCol="0">
            <a:spAutoFit/>
          </a:bodyPr>
          <a:lstStyle/>
          <a:p>
            <a:r>
              <a:rPr lang="en-PH" sz="2400" dirty="0" smtClean="0"/>
              <a:t>Miss Vicky supervises the 6 boys and four girls of the grade 1 class, all of them except 1  came from last year’s LR class.</a:t>
            </a:r>
            <a:endParaRPr lang="en-PH" sz="2400" dirty="0"/>
          </a:p>
        </p:txBody>
      </p:sp>
      <p:sp>
        <p:nvSpPr>
          <p:cNvPr id="11" name="TextBox 10"/>
          <p:cNvSpPr txBox="1"/>
          <p:nvPr/>
        </p:nvSpPr>
        <p:spPr>
          <a:xfrm>
            <a:off x="4419600" y="4114800"/>
            <a:ext cx="4343400" cy="2308324"/>
          </a:xfrm>
          <a:prstGeom prst="rect">
            <a:avLst/>
          </a:prstGeom>
          <a:noFill/>
        </p:spPr>
        <p:txBody>
          <a:bodyPr wrap="square" rtlCol="0">
            <a:spAutoFit/>
          </a:bodyPr>
          <a:lstStyle/>
          <a:p>
            <a:r>
              <a:rPr lang="en-PH" sz="2400" dirty="0" smtClean="0"/>
              <a:t>The 4 pupils of the  Grade 2 class have  been attending  LRCSE since they were in the Reading Readiness Class. Miss Gretchen Barbara Asuncion is their supervisor.</a:t>
            </a:r>
            <a:endParaRPr lang="en-PH" sz="2400" dirty="0"/>
          </a:p>
        </p:txBody>
      </p:sp>
      <p:sp>
        <p:nvSpPr>
          <p:cNvPr id="15" name="Rectangle 14"/>
          <p:cNvSpPr/>
          <p:nvPr/>
        </p:nvSpPr>
        <p:spPr>
          <a:xfrm>
            <a:off x="0" y="0"/>
            <a:ext cx="7315200" cy="769441"/>
          </a:xfrm>
          <a:prstGeom prst="rect">
            <a:avLst/>
          </a:prstGeom>
        </p:spPr>
        <p:txBody>
          <a:bodyPr wrap="square">
            <a:spAutoFit/>
          </a:bodyPr>
          <a:lstStyle/>
          <a:p>
            <a:pPr algn="ctr"/>
            <a:r>
              <a:rPr lang="en-US" sz="4400" dirty="0" smtClean="0">
                <a:latin typeface="Forte" pitchFamily="66" charset="0"/>
              </a:rPr>
              <a:t>Our Treasures : Our Pupils</a:t>
            </a:r>
            <a:endParaRPr lang="en-US" sz="4400" dirty="0">
              <a:latin typeface="Forte" pitchFamily="66" charset="0"/>
            </a:endParaRPr>
          </a:p>
        </p:txBody>
      </p:sp>
    </p:spTree>
  </p:cSld>
  <p:clrMapOvr>
    <a:masterClrMapping/>
  </p:clrMapOvr>
  <p:transition spd="slow">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t="10811"/>
          <a:stretch>
            <a:fillRect/>
          </a:stretch>
        </p:blipFill>
        <p:spPr bwMode="auto">
          <a:xfrm>
            <a:off x="304801" y="1066800"/>
            <a:ext cx="3657600" cy="2514600"/>
          </a:xfrm>
          <a:prstGeom prst="rect">
            <a:avLst/>
          </a:prstGeom>
          <a:ln>
            <a:noFill/>
          </a:ln>
          <a:effectLst>
            <a:outerShdw blurRad="292100" dist="139700" dir="2700000" algn="tl" rotWithShape="0">
              <a:srgbClr val="333333">
                <a:alpha val="65000"/>
              </a:srgbClr>
            </a:outerShdw>
          </a:effectLst>
          <a:extLst/>
        </p:spPr>
      </p:pic>
      <p:sp>
        <p:nvSpPr>
          <p:cNvPr id="3" name="TextBox 2"/>
          <p:cNvSpPr txBox="1"/>
          <p:nvPr/>
        </p:nvSpPr>
        <p:spPr>
          <a:xfrm>
            <a:off x="3962400" y="1066800"/>
            <a:ext cx="4724400" cy="1569660"/>
          </a:xfrm>
          <a:prstGeom prst="rect">
            <a:avLst/>
          </a:prstGeom>
          <a:noFill/>
        </p:spPr>
        <p:txBody>
          <a:bodyPr wrap="square" rtlCol="0">
            <a:spAutoFit/>
          </a:bodyPr>
          <a:lstStyle/>
          <a:p>
            <a:r>
              <a:rPr lang="en-PH" sz="2400" dirty="0" smtClean="0"/>
              <a:t> There  is only one girl in the Grade 3 class, but she can get  along well  with the guys. Mrs. Esteban is their  class adviser.</a:t>
            </a:r>
            <a:endParaRPr lang="en-PH" sz="2400" dirty="0"/>
          </a:p>
        </p:txBody>
      </p:sp>
      <p:pic>
        <p:nvPicPr>
          <p:cNvPr id="5" name="Picture 2" descr="C:\Documents and Settings\Administrator\Desktop\New Folder\IMG_3552.jpg"/>
          <p:cNvPicPr>
            <a:picLocks noChangeAspect="1" noChangeArrowheads="1"/>
          </p:cNvPicPr>
          <p:nvPr/>
        </p:nvPicPr>
        <p:blipFill>
          <a:blip r:embed="rId3" cstate="print"/>
          <a:srcRect t="9297"/>
          <a:stretch>
            <a:fillRect/>
          </a:stretch>
        </p:blipFill>
        <p:spPr bwMode="auto">
          <a:xfrm>
            <a:off x="304800" y="4343400"/>
            <a:ext cx="3581400" cy="24384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962400" y="4338935"/>
            <a:ext cx="5181600" cy="1200329"/>
          </a:xfrm>
          <a:prstGeom prst="rect">
            <a:avLst/>
          </a:prstGeom>
          <a:noFill/>
        </p:spPr>
        <p:txBody>
          <a:bodyPr wrap="square" rtlCol="0">
            <a:spAutoFit/>
          </a:bodyPr>
          <a:lstStyle/>
          <a:p>
            <a:r>
              <a:rPr lang="en-PH" sz="2400" dirty="0" smtClean="0"/>
              <a:t>The Grade 4 girls are very good story tellers. Isaac, the only boy is Mr. Dante’s  </a:t>
            </a:r>
            <a:r>
              <a:rPr lang="en-PH" sz="2400" dirty="0" err="1" smtClean="0"/>
              <a:t>favorite</a:t>
            </a:r>
            <a:r>
              <a:rPr lang="en-PH" sz="2400" dirty="0" smtClean="0"/>
              <a:t>  singer.  </a:t>
            </a:r>
            <a:endParaRPr lang="en-PH" sz="2400" dirty="0"/>
          </a:p>
        </p:txBody>
      </p:sp>
      <p:sp>
        <p:nvSpPr>
          <p:cNvPr id="7" name="Rectangle 6"/>
          <p:cNvSpPr/>
          <p:nvPr/>
        </p:nvSpPr>
        <p:spPr>
          <a:xfrm>
            <a:off x="0" y="0"/>
            <a:ext cx="7315200" cy="769441"/>
          </a:xfrm>
          <a:prstGeom prst="rect">
            <a:avLst/>
          </a:prstGeom>
        </p:spPr>
        <p:txBody>
          <a:bodyPr wrap="square">
            <a:spAutoFit/>
          </a:bodyPr>
          <a:lstStyle/>
          <a:p>
            <a:pPr algn="ctr"/>
            <a:r>
              <a:rPr lang="en-US" sz="4400" dirty="0" smtClean="0">
                <a:latin typeface="Forte" pitchFamily="66" charset="0"/>
              </a:rPr>
              <a:t>Our Treasures : Our Pupils</a:t>
            </a:r>
            <a:endParaRPr lang="en-US" sz="4400" dirty="0">
              <a:latin typeface="Forte" pitchFamily="66" charset="0"/>
            </a:endParaRPr>
          </a:p>
        </p:txBody>
      </p:sp>
    </p:spTree>
  </p:cSld>
  <p:clrMapOvr>
    <a:masterClrMapping/>
  </p:clrMapOvr>
  <p:transition spd="slow">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Administrator\Desktop\New Folder\IMG_3558.jpg"/>
          <p:cNvPicPr>
            <a:picLocks noChangeAspect="1" noChangeArrowheads="1"/>
          </p:cNvPicPr>
          <p:nvPr/>
        </p:nvPicPr>
        <p:blipFill>
          <a:blip r:embed="rId2" cstate="print"/>
          <a:srcRect/>
          <a:stretch>
            <a:fillRect/>
          </a:stretch>
        </p:blipFill>
        <p:spPr bwMode="auto">
          <a:xfrm>
            <a:off x="5486400" y="3962400"/>
            <a:ext cx="3427985" cy="2570842"/>
          </a:xfrm>
          <a:prstGeom prst="rect">
            <a:avLst/>
          </a:prstGeom>
          <a:ln>
            <a:noFill/>
          </a:ln>
          <a:effectLst>
            <a:outerShdw blurRad="292100" dist="139700" dir="2700000" algn="tl" rotWithShape="0">
              <a:srgbClr val="333333">
                <a:alpha val="65000"/>
              </a:srgbClr>
            </a:outerShdw>
          </a:effectLst>
        </p:spPr>
      </p:pic>
      <p:pic>
        <p:nvPicPr>
          <p:cNvPr id="10" name="Picture 2" descr="C:\Documents and Settings\Administrator\Desktop\New Folder\IMG_3560.jpg"/>
          <p:cNvPicPr>
            <a:picLocks noChangeAspect="1" noChangeArrowheads="1"/>
          </p:cNvPicPr>
          <p:nvPr/>
        </p:nvPicPr>
        <p:blipFill>
          <a:blip r:embed="rId3" cstate="print"/>
          <a:srcRect/>
          <a:stretch>
            <a:fillRect/>
          </a:stretch>
        </p:blipFill>
        <p:spPr bwMode="auto">
          <a:xfrm>
            <a:off x="5410200" y="838200"/>
            <a:ext cx="3429000" cy="2571603"/>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685800" y="838200"/>
            <a:ext cx="4114800" cy="830997"/>
          </a:xfrm>
          <a:prstGeom prst="rect">
            <a:avLst/>
          </a:prstGeom>
          <a:noFill/>
        </p:spPr>
        <p:txBody>
          <a:bodyPr wrap="square" rtlCol="0">
            <a:spAutoFit/>
          </a:bodyPr>
          <a:lstStyle/>
          <a:p>
            <a:r>
              <a:rPr lang="en-PH" sz="2400" dirty="0" smtClean="0"/>
              <a:t>The Grade 5 are only three but they are a powerful group.</a:t>
            </a:r>
            <a:endParaRPr lang="en-PH" sz="2400" dirty="0"/>
          </a:p>
        </p:txBody>
      </p:sp>
      <p:sp>
        <p:nvSpPr>
          <p:cNvPr id="16" name="TextBox 15"/>
          <p:cNvSpPr txBox="1"/>
          <p:nvPr/>
        </p:nvSpPr>
        <p:spPr>
          <a:xfrm>
            <a:off x="533400" y="3810000"/>
            <a:ext cx="4495800" cy="3046988"/>
          </a:xfrm>
          <a:prstGeom prst="rect">
            <a:avLst/>
          </a:prstGeom>
          <a:noFill/>
        </p:spPr>
        <p:txBody>
          <a:bodyPr wrap="square" rtlCol="0">
            <a:spAutoFit/>
          </a:bodyPr>
          <a:lstStyle/>
          <a:p>
            <a:r>
              <a:rPr lang="en-PH" sz="2400" dirty="0" smtClean="0"/>
              <a:t>The Grade 6 pupils with Mr. Nick </a:t>
            </a:r>
            <a:r>
              <a:rPr lang="en-PH" sz="2400" dirty="0" err="1" smtClean="0"/>
              <a:t>Colobong</a:t>
            </a:r>
            <a:r>
              <a:rPr lang="en-PH" sz="2400" dirty="0" smtClean="0"/>
              <a:t> the Science and Math teacher. They are supposed to be 6, </a:t>
            </a:r>
            <a:r>
              <a:rPr lang="en-PH" sz="2400" dirty="0" err="1" smtClean="0"/>
              <a:t>Jezreel</a:t>
            </a:r>
            <a:r>
              <a:rPr lang="en-PH" sz="2400" dirty="0" smtClean="0"/>
              <a:t> Troy </a:t>
            </a:r>
            <a:r>
              <a:rPr lang="en-PH" sz="2400" dirty="0" err="1" smtClean="0"/>
              <a:t>Abiday</a:t>
            </a:r>
            <a:r>
              <a:rPr lang="en-PH" sz="2400" dirty="0" smtClean="0"/>
              <a:t> is sick at the time of the picture taking. They will be our first elementary graduates 5 boys and a girl!</a:t>
            </a:r>
            <a:endParaRPr lang="en-PH" sz="2400" dirty="0"/>
          </a:p>
        </p:txBody>
      </p:sp>
      <p:sp>
        <p:nvSpPr>
          <p:cNvPr id="17" name="Rectangle 16"/>
          <p:cNvSpPr/>
          <p:nvPr/>
        </p:nvSpPr>
        <p:spPr>
          <a:xfrm>
            <a:off x="0" y="0"/>
            <a:ext cx="7315200" cy="769441"/>
          </a:xfrm>
          <a:prstGeom prst="rect">
            <a:avLst/>
          </a:prstGeom>
        </p:spPr>
        <p:txBody>
          <a:bodyPr wrap="square">
            <a:spAutoFit/>
          </a:bodyPr>
          <a:lstStyle/>
          <a:p>
            <a:pPr algn="ctr"/>
            <a:r>
              <a:rPr lang="en-US" sz="4400" dirty="0" smtClean="0">
                <a:latin typeface="Forte" pitchFamily="66" charset="0"/>
              </a:rPr>
              <a:t>Our Treasures : Our Pupils</a:t>
            </a:r>
            <a:endParaRPr lang="en-US" sz="4400" dirty="0">
              <a:latin typeface="Forte" pitchFamily="66" charset="0"/>
            </a:endParaRPr>
          </a:p>
        </p:txBody>
      </p:sp>
    </p:spTree>
  </p:cSld>
  <p:clrMapOvr>
    <a:masterClrMapping/>
  </p:clrMapOvr>
  <p:transition spd="slow">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38" y="5673415"/>
            <a:ext cx="9144000" cy="1200329"/>
          </a:xfrm>
          <a:prstGeom prst="rect">
            <a:avLst/>
          </a:prstGeom>
          <a:noFill/>
        </p:spPr>
        <p:txBody>
          <a:bodyPr wrap="square" rtlCol="0">
            <a:spAutoFit/>
          </a:bodyPr>
          <a:lstStyle/>
          <a:p>
            <a:pPr algn="ctr"/>
            <a:r>
              <a:rPr lang="en-US" sz="2400" b="1" dirty="0" smtClean="0"/>
              <a:t>Their foremost qualification is that they are Christians, second ; they love the kids, third, they are very competent! </a:t>
            </a:r>
            <a:r>
              <a:rPr lang="en-US" sz="2400" b="1" dirty="0" err="1" smtClean="0"/>
              <a:t>Merrie</a:t>
            </a:r>
            <a:r>
              <a:rPr lang="en-US" sz="2400" b="1" dirty="0" smtClean="0"/>
              <a:t> Beatitude is the computer teacher for grade 5 and 6. </a:t>
            </a:r>
            <a:endParaRPr lang="en-US" sz="2400" b="1" dirty="0"/>
          </a:p>
        </p:txBody>
      </p:sp>
      <p:sp>
        <p:nvSpPr>
          <p:cNvPr id="8" name="Rectangle 7"/>
          <p:cNvSpPr/>
          <p:nvPr/>
        </p:nvSpPr>
        <p:spPr>
          <a:xfrm>
            <a:off x="0" y="0"/>
            <a:ext cx="7315200" cy="769441"/>
          </a:xfrm>
          <a:prstGeom prst="rect">
            <a:avLst/>
          </a:prstGeom>
        </p:spPr>
        <p:txBody>
          <a:bodyPr wrap="square">
            <a:spAutoFit/>
          </a:bodyPr>
          <a:lstStyle/>
          <a:p>
            <a:pPr algn="ctr"/>
            <a:r>
              <a:rPr lang="en-US" sz="4400" dirty="0" smtClean="0">
                <a:latin typeface="Forte" pitchFamily="66" charset="0"/>
              </a:rPr>
              <a:t>Our Treasures : The Supervisors</a:t>
            </a:r>
            <a:endParaRPr lang="en-US" sz="4400" dirty="0">
              <a:latin typeface="Forte" pitchFamily="66" charset="0"/>
            </a:endParaRPr>
          </a:p>
        </p:txBody>
      </p:sp>
      <p:pic>
        <p:nvPicPr>
          <p:cNvPr id="9" name="Picture 7" descr="C:\Documents and Settings\Administrator\Desktop\New Folder\IMG_3587.jpg"/>
          <p:cNvPicPr>
            <a:picLocks noChangeAspect="1" noChangeArrowheads="1"/>
          </p:cNvPicPr>
          <p:nvPr/>
        </p:nvPicPr>
        <p:blipFill>
          <a:blip r:embed="rId2" cstate="print"/>
          <a:srcRect b="18133"/>
          <a:stretch>
            <a:fillRect/>
          </a:stretch>
        </p:blipFill>
        <p:spPr bwMode="auto">
          <a:xfrm rot="5400000">
            <a:off x="7308473" y="3892928"/>
            <a:ext cx="2151580" cy="1376125"/>
          </a:xfrm>
          <a:prstGeom prst="rect">
            <a:avLst/>
          </a:prstGeom>
          <a:ln>
            <a:noFill/>
          </a:ln>
          <a:effectLst>
            <a:outerShdw blurRad="292100" dist="139700" dir="2700000" algn="tl" rotWithShape="0">
              <a:srgbClr val="333333">
                <a:alpha val="65000"/>
              </a:srgbClr>
            </a:outerShdw>
          </a:effectLst>
        </p:spPr>
      </p:pic>
      <p:pic>
        <p:nvPicPr>
          <p:cNvPr id="10" name="Picture 4" descr="C:\Documents and Settings\Administrator\Desktop\New Folder\IMG_3603.jpg"/>
          <p:cNvPicPr>
            <a:picLocks noChangeAspect="1" noChangeArrowheads="1"/>
          </p:cNvPicPr>
          <p:nvPr/>
        </p:nvPicPr>
        <p:blipFill>
          <a:blip r:embed="rId3" cstate="print"/>
          <a:srcRect r="43979"/>
          <a:stretch>
            <a:fillRect/>
          </a:stretch>
        </p:blipFill>
        <p:spPr bwMode="auto">
          <a:xfrm>
            <a:off x="0" y="3598606"/>
            <a:ext cx="1524000" cy="2040194"/>
          </a:xfrm>
          <a:prstGeom prst="rect">
            <a:avLst/>
          </a:prstGeom>
          <a:ln>
            <a:noFill/>
          </a:ln>
          <a:effectLst>
            <a:outerShdw blurRad="292100" dist="139700" dir="2700000" algn="tl" rotWithShape="0">
              <a:srgbClr val="333333">
                <a:alpha val="65000"/>
              </a:srgbClr>
            </a:outerShdw>
          </a:effectLst>
        </p:spPr>
      </p:pic>
      <p:pic>
        <p:nvPicPr>
          <p:cNvPr id="1026" name="Picture 2" descr="C:\Users\toshiba\Desktop\DSCF8445.JPG"/>
          <p:cNvPicPr>
            <a:picLocks noChangeAspect="1" noChangeArrowheads="1"/>
          </p:cNvPicPr>
          <p:nvPr/>
        </p:nvPicPr>
        <p:blipFill>
          <a:blip r:embed="rId4" cstate="print"/>
          <a:srcRect l="5556" t="5556"/>
          <a:stretch>
            <a:fillRect/>
          </a:stretch>
        </p:blipFill>
        <p:spPr bwMode="auto">
          <a:xfrm>
            <a:off x="2057400" y="990600"/>
            <a:ext cx="5181600" cy="3886200"/>
          </a:xfrm>
          <a:prstGeom prst="rect">
            <a:avLst/>
          </a:prstGeom>
          <a:ln>
            <a:noFill/>
          </a:ln>
          <a:effectLst>
            <a:outerShdw blurRad="292100" dist="139700" dir="2700000" algn="tl" rotWithShape="0">
              <a:srgbClr val="333333">
                <a:alpha val="65000"/>
              </a:srgbClr>
            </a:outerShdw>
          </a:effectLst>
        </p:spPr>
      </p:pic>
      <p:pic>
        <p:nvPicPr>
          <p:cNvPr id="1027" name="Picture 3" descr="C:\Users\toshiba\Desktop\DSCF8452.JPG"/>
          <p:cNvPicPr>
            <a:picLocks noChangeAspect="1" noChangeArrowheads="1"/>
          </p:cNvPicPr>
          <p:nvPr/>
        </p:nvPicPr>
        <p:blipFill>
          <a:blip r:embed="rId5" cstate="print"/>
          <a:srcRect l="38333" t="10000" r="28333" b="16667"/>
          <a:stretch>
            <a:fillRect/>
          </a:stretch>
        </p:blipFill>
        <p:spPr bwMode="auto">
          <a:xfrm>
            <a:off x="7620000" y="685800"/>
            <a:ext cx="1431637" cy="2362200"/>
          </a:xfrm>
          <a:prstGeom prst="rect">
            <a:avLst/>
          </a:prstGeom>
          <a:noFill/>
        </p:spPr>
      </p:pic>
    </p:spTree>
  </p:cSld>
  <p:clrMapOvr>
    <a:masterClrMapping/>
  </p:clrMapOvr>
  <p:transition spd="slow">
    <p:circl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1267</TotalTime>
  <Words>827</Words>
  <Application>Microsoft Office PowerPoint</Application>
  <PresentationFormat>On-screen Show (4:3)</PresentationFormat>
  <Paragraphs>87</Paragraphs>
  <Slides>29</Slides>
  <Notes>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Flow</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Thank You and MABUHAY FROM THE PHILIPPINES!</vt:lpstr>
      <vt:lpstr>Slide 29</vt:lpstr>
    </vt:vector>
  </TitlesOfParts>
  <Company>Office07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DANTE C. AGUINALDO</dc:creator>
  <cp:lastModifiedBy>DANTE C. AGUINALDO</cp:lastModifiedBy>
  <cp:revision>125</cp:revision>
  <dcterms:created xsi:type="dcterms:W3CDTF">2011-07-31T05:48:36Z</dcterms:created>
  <dcterms:modified xsi:type="dcterms:W3CDTF">2011-09-10T15:37:26Z</dcterms:modified>
</cp:coreProperties>
</file>