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8" r:id="rId2"/>
    <p:sldId id="259" r:id="rId3"/>
    <p:sldId id="260" r:id="rId4"/>
    <p:sldId id="262" r:id="rId5"/>
    <p:sldId id="263" r:id="rId6"/>
    <p:sldId id="265" r:id="rId7"/>
    <p:sldId id="266" r:id="rId8"/>
    <p:sldId id="267" r:id="rId9"/>
    <p:sldId id="268" r:id="rId10"/>
    <p:sldId id="269" r:id="rId11"/>
    <p:sldId id="270" r:id="rId12"/>
    <p:sldId id="271" r:id="rId13"/>
    <p:sldId id="272" r:id="rId14"/>
    <p:sldId id="273" r:id="rId15"/>
    <p:sldId id="274" r:id="rId16"/>
    <p:sldId id="275" r:id="rId17"/>
    <p:sldId id="276" r:id="rId18"/>
    <p:sldId id="277" r:id="rId19"/>
    <p:sldId id="278" r:id="rId20"/>
    <p:sldId id="279" r:id="rId21"/>
    <p:sldId id="280" r:id="rId22"/>
    <p:sldId id="281" r:id="rId23"/>
    <p:sldId id="282" r:id="rId24"/>
    <p:sldId id="283" r:id="rId25"/>
    <p:sldId id="264"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50000" autoAdjust="0"/>
    <p:restoredTop sz="86461" autoAdjust="0"/>
  </p:normalViewPr>
  <p:slideViewPr>
    <p:cSldViewPr snapToGrid="0">
      <p:cViewPr varScale="1">
        <p:scale>
          <a:sx n="52" d="100"/>
          <a:sy n="52" d="100"/>
        </p:scale>
        <p:origin x="1208" y="176"/>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17" d="100"/>
          <a:sy n="117" d="100"/>
        </p:scale>
        <p:origin x="420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C20BB3-3CCB-4FE5-991B-82F6BCB48AF3}" type="datetimeFigureOut">
              <a:rPr lang="en-US" smtClean="0"/>
              <a:t>2/22/19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746DE6-3336-457D-A091-FA20AC1C536E}" type="slidenum">
              <a:rPr lang="en-US" smtClean="0"/>
              <a:t>‹#›</a:t>
            </a:fld>
            <a:endParaRPr lang="en-US"/>
          </a:p>
        </p:txBody>
      </p:sp>
    </p:spTree>
    <p:extLst>
      <p:ext uri="{BB962C8B-B14F-4D97-AF65-F5344CB8AC3E}">
        <p14:creationId xmlns:p14="http://schemas.microsoft.com/office/powerpoint/2010/main" val="1438048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746DE6-3336-457D-A091-FA20AC1C536E}" type="slidenum">
              <a:rPr lang="en-US" smtClean="0"/>
              <a:t>1</a:t>
            </a:fld>
            <a:endParaRPr lang="en-US"/>
          </a:p>
        </p:txBody>
      </p:sp>
    </p:spTree>
    <p:extLst>
      <p:ext uri="{BB962C8B-B14F-4D97-AF65-F5344CB8AC3E}">
        <p14:creationId xmlns:p14="http://schemas.microsoft.com/office/powerpoint/2010/main" val="58950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0746DE6-3336-457D-A091-FA20AC1C536E}" type="slidenum">
              <a:rPr lang="en-US" smtClean="0"/>
              <a:t>2</a:t>
            </a:fld>
            <a:endParaRPr lang="en-US"/>
          </a:p>
        </p:txBody>
      </p:sp>
    </p:spTree>
    <p:extLst>
      <p:ext uri="{BB962C8B-B14F-4D97-AF65-F5344CB8AC3E}">
        <p14:creationId xmlns:p14="http://schemas.microsoft.com/office/powerpoint/2010/main" val="8323602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harder to be friendly to those who don’t have their lives together, and to those who are struggling. But those are the ones who need it most and a lot of them are willing to listen to Jesus.” “Blessed are the poor in spirit.”</a:t>
            </a:r>
          </a:p>
        </p:txBody>
      </p:sp>
      <p:sp>
        <p:nvSpPr>
          <p:cNvPr id="4" name="Slide Number Placeholder 3"/>
          <p:cNvSpPr>
            <a:spLocks noGrp="1"/>
          </p:cNvSpPr>
          <p:nvPr>
            <p:ph type="sldNum" sz="quarter" idx="5"/>
          </p:nvPr>
        </p:nvSpPr>
        <p:spPr/>
        <p:txBody>
          <a:bodyPr/>
          <a:lstStyle/>
          <a:p>
            <a:fld id="{E0746DE6-3336-457D-A091-FA20AC1C536E}" type="slidenum">
              <a:rPr lang="en-US" smtClean="0"/>
              <a:t>7</a:t>
            </a:fld>
            <a:endParaRPr lang="en-US"/>
          </a:p>
        </p:txBody>
      </p:sp>
    </p:spTree>
    <p:extLst>
      <p:ext uri="{BB962C8B-B14F-4D97-AF65-F5344CB8AC3E}">
        <p14:creationId xmlns:p14="http://schemas.microsoft.com/office/powerpoint/2010/main" val="2827615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0746DE6-3336-457D-A091-FA20AC1C536E}" type="slidenum">
              <a:rPr lang="en-US" smtClean="0"/>
              <a:t>23</a:t>
            </a:fld>
            <a:endParaRPr lang="en-US"/>
          </a:p>
        </p:txBody>
      </p:sp>
    </p:spTree>
    <p:extLst>
      <p:ext uri="{BB962C8B-B14F-4D97-AF65-F5344CB8AC3E}">
        <p14:creationId xmlns:p14="http://schemas.microsoft.com/office/powerpoint/2010/main" val="4049684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1555EDF9-3D79-45DA-8367-2F63551C4C7D}" type="datetimeFigureOut">
              <a:rPr lang="en-US" smtClean="0"/>
              <a:t>2/22/19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1728930594"/>
      </p:ext>
    </p:extLst>
  </p:cSld>
  <p:clrMapOvr>
    <a:masterClrMapping/>
  </p:clrMapOvr>
  <p:transition spd="med">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2/22/19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3595179586"/>
      </p:ext>
    </p:extLst>
  </p:cSld>
  <p:clrMapOvr>
    <a:masterClrMapping/>
  </p:clrMapOvr>
  <p:transition spd="med">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2/22/19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2369463388"/>
      </p:ext>
    </p:extLst>
  </p:cSld>
  <p:clrMapOvr>
    <a:masterClrMapping/>
  </p:clrMapOvr>
  <p:transition spd="med">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555EDF9-3D79-45DA-8367-2F63551C4C7D}" type="datetimeFigureOut">
              <a:rPr lang="en-US" smtClean="0"/>
              <a:t>2/22/19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2081304824"/>
      </p:ext>
    </p:extLst>
  </p:cSld>
  <p:clrMapOvr>
    <a:masterClrMapping/>
  </p:clrMapOvr>
  <p:transition spd="med">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55EDF9-3D79-45DA-8367-2F63551C4C7D}" type="datetimeFigureOut">
              <a:rPr lang="en-US" smtClean="0"/>
              <a:t>2/22/19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4036214576"/>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555EDF9-3D79-45DA-8367-2F63551C4C7D}" type="datetimeFigureOut">
              <a:rPr lang="en-US" smtClean="0"/>
              <a:t>2/22/19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1010913811"/>
      </p:ext>
    </p:extLst>
  </p:cSld>
  <p:clrMapOvr>
    <a:masterClrMapping/>
  </p:clrMapOvr>
  <p:transition spd="med">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555EDF9-3D79-45DA-8367-2F63551C4C7D}" type="datetimeFigureOut">
              <a:rPr lang="en-US" smtClean="0"/>
              <a:t>2/22/19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67207890"/>
      </p:ext>
    </p:extLst>
  </p:cSld>
  <p:clrMapOvr>
    <a:masterClrMapping/>
  </p:clrMapOvr>
  <p:transition spd="med">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555EDF9-3D79-45DA-8367-2F63551C4C7D}" type="datetimeFigureOut">
              <a:rPr lang="en-US" smtClean="0"/>
              <a:t>2/22/19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215722710"/>
      </p:ext>
    </p:extLst>
  </p:cSld>
  <p:clrMapOvr>
    <a:masterClrMapping/>
  </p:clrMapOvr>
  <p:transition spd="med">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55EDF9-3D79-45DA-8367-2F63551C4C7D}" type="datetimeFigureOut">
              <a:rPr lang="en-US" smtClean="0"/>
              <a:t>2/22/19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2463090514"/>
      </p:ext>
    </p:extLst>
  </p:cSld>
  <p:clrMapOvr>
    <a:masterClrMapping/>
  </p:clrMapOvr>
  <p:transition spd="med">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55EDF9-3D79-45DA-8367-2F63551C4C7D}" type="datetimeFigureOut">
              <a:rPr lang="en-US" smtClean="0"/>
              <a:t>2/22/19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2197589163"/>
      </p:ext>
    </p:extLst>
  </p:cSld>
  <p:clrMapOvr>
    <a:masterClrMapping/>
  </p:clrMapOvr>
  <p:transition spd="med">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55EDF9-3D79-45DA-8367-2F63551C4C7D}" type="datetimeFigureOut">
              <a:rPr lang="en-US" smtClean="0"/>
              <a:t>2/22/19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52CBF5-17B8-4387-88A6-ABF9F8C64D5A}" type="slidenum">
              <a:rPr lang="en-US" smtClean="0"/>
              <a:t>‹#›</a:t>
            </a:fld>
            <a:endParaRPr lang="en-US"/>
          </a:p>
        </p:txBody>
      </p:sp>
    </p:spTree>
    <p:extLst>
      <p:ext uri="{BB962C8B-B14F-4D97-AF65-F5344CB8AC3E}">
        <p14:creationId xmlns:p14="http://schemas.microsoft.com/office/powerpoint/2010/main" val="1128741747"/>
      </p:ext>
    </p:extLst>
  </p:cSld>
  <p:clrMapOvr>
    <a:masterClrMapping/>
  </p:clrMapOvr>
  <p:transition spd="med">
    <p:pull/>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55EDF9-3D79-45DA-8367-2F63551C4C7D}" type="datetimeFigureOut">
              <a:rPr lang="en-US" smtClean="0"/>
              <a:t>2/22/19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52CBF5-17B8-4387-88A6-ABF9F8C64D5A}" type="slidenum">
              <a:rPr lang="en-US" smtClean="0"/>
              <a:t>‹#›</a:t>
            </a:fld>
            <a:endParaRPr lang="en-US"/>
          </a:p>
        </p:txBody>
      </p:sp>
    </p:spTree>
    <p:extLst>
      <p:ext uri="{BB962C8B-B14F-4D97-AF65-F5344CB8AC3E}">
        <p14:creationId xmlns:p14="http://schemas.microsoft.com/office/powerpoint/2010/main" val="5099251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pull/>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3962611-DFD5-4092-AAFD-559E3DFCE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270F1FA-0425-408F-9861-80BF5AFB276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3043403" y="2189089"/>
            <a:ext cx="6105194" cy="2226668"/>
          </a:xfrm>
        </p:spPr>
        <p:txBody>
          <a:bodyPr>
            <a:normAutofit fontScale="90000"/>
          </a:bodyPr>
          <a:lstStyle/>
          <a:p>
            <a:r>
              <a:rPr lang="en-US" dirty="0">
                <a:solidFill>
                  <a:srgbClr val="FFFFFF"/>
                </a:solidFill>
              </a:rPr>
              <a:t>Evangelism</a:t>
            </a:r>
            <a:br>
              <a:rPr lang="en-US" dirty="0">
                <a:solidFill>
                  <a:srgbClr val="FFFFFF"/>
                </a:solidFill>
              </a:rPr>
            </a:br>
            <a:r>
              <a:rPr lang="en-US" sz="2200" dirty="0">
                <a:solidFill>
                  <a:srgbClr val="FFFFFF"/>
                </a:solidFill>
              </a:rPr>
              <a:t>“Conduct yourselves with wisdom toward outsiders, making the most of the opportunity. Let your speech always be with grace, seasoned as it were with salt, so that you may know how to respond to each person.”</a:t>
            </a:r>
            <a:br>
              <a:rPr lang="en-US" sz="2200" dirty="0">
                <a:solidFill>
                  <a:srgbClr val="FFFFFF"/>
                </a:solidFill>
              </a:rPr>
            </a:br>
            <a:r>
              <a:rPr lang="en-US" sz="2200" dirty="0">
                <a:solidFill>
                  <a:srgbClr val="FFFFFF"/>
                </a:solidFill>
              </a:rPr>
              <a:t>Colossians 4:5-6</a:t>
            </a:r>
            <a:br>
              <a:rPr lang="en-US" dirty="0">
                <a:solidFill>
                  <a:srgbClr val="FFFFFF"/>
                </a:solidFill>
              </a:rPr>
            </a:br>
            <a:endParaRPr lang="en-US" dirty="0">
              <a:solidFill>
                <a:srgbClr val="FFFFFF"/>
              </a:solidFill>
            </a:endParaRPr>
          </a:p>
        </p:txBody>
      </p:sp>
      <p:sp>
        <p:nvSpPr>
          <p:cNvPr id="3" name="Content Placeholder 2"/>
          <p:cNvSpPr>
            <a:spLocks noGrp="1"/>
          </p:cNvSpPr>
          <p:nvPr>
            <p:ph type="subTitle" idx="1"/>
          </p:nvPr>
        </p:nvSpPr>
        <p:spPr>
          <a:xfrm>
            <a:off x="3045368" y="4074718"/>
            <a:ext cx="6105194" cy="682079"/>
          </a:xfrm>
        </p:spPr>
        <p:txBody>
          <a:bodyPr>
            <a:normAutofit/>
          </a:bodyPr>
          <a:lstStyle/>
          <a:p>
            <a:r>
              <a:rPr lang="en-US" dirty="0">
                <a:solidFill>
                  <a:srgbClr val="FFFFFF"/>
                </a:solidFill>
              </a:rPr>
              <a:t>Conviction, Contacts, Caring, Charisma</a:t>
            </a:r>
            <a:endParaRPr dirty="0">
              <a:solidFill>
                <a:srgbClr val="FFFFFF"/>
              </a:solidFill>
            </a:endParaRPr>
          </a:p>
        </p:txBody>
      </p:sp>
    </p:spTree>
    <p:extLst>
      <p:ext uri="{BB962C8B-B14F-4D97-AF65-F5344CB8AC3E}">
        <p14:creationId xmlns:p14="http://schemas.microsoft.com/office/powerpoint/2010/main" val="246688403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bottle&#10;&#10;Description automatically generated">
            <a:extLst>
              <a:ext uri="{FF2B5EF4-FFF2-40B4-BE49-F238E27FC236}">
                <a16:creationId xmlns:a16="http://schemas.microsoft.com/office/drawing/2014/main" id="{980BE30C-05A2-A843-9AE6-4B381AE8BFAD}"/>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4209" r="11879"/>
          <a:stretch/>
        </p:blipFill>
        <p:spPr>
          <a:xfrm>
            <a:off x="5797848" y="90445"/>
            <a:ext cx="6394152" cy="6857990"/>
          </a:xfrm>
          <a:prstGeom prst="rect">
            <a:avLst/>
          </a:prstGeom>
        </p:spPr>
      </p:pic>
      <p:pic>
        <p:nvPicPr>
          <p:cNvPr id="25" name="Picture 24">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title"/>
          </p:nvPr>
        </p:nvSpPr>
        <p:spPr>
          <a:xfrm>
            <a:off x="804998" y="798445"/>
            <a:ext cx="4803636" cy="1311664"/>
          </a:xfrm>
        </p:spPr>
        <p:txBody>
          <a:bodyPr>
            <a:normAutofit/>
          </a:bodyPr>
          <a:lstStyle/>
          <a:p>
            <a:r>
              <a:rPr lang="en-US" dirty="0">
                <a:solidFill>
                  <a:srgbClr val="000000"/>
                </a:solidFill>
              </a:rPr>
              <a:t>Contacts – action</a:t>
            </a:r>
          </a:p>
        </p:txBody>
      </p:sp>
      <p:sp>
        <p:nvSpPr>
          <p:cNvPr id="3" name="Content Placeholder 2"/>
          <p:cNvSpPr>
            <a:spLocks noGrp="1"/>
          </p:cNvSpPr>
          <p:nvPr>
            <p:ph idx="1"/>
          </p:nvPr>
        </p:nvSpPr>
        <p:spPr>
          <a:xfrm>
            <a:off x="804997" y="2272143"/>
            <a:ext cx="4706803" cy="3788830"/>
          </a:xfrm>
        </p:spPr>
        <p:txBody>
          <a:bodyPr anchor="ctr">
            <a:normAutofit/>
          </a:bodyPr>
          <a:lstStyle/>
          <a:p>
            <a:r>
              <a:rPr lang="en-US" sz="2000" dirty="0">
                <a:solidFill>
                  <a:srgbClr val="000000"/>
                </a:solidFill>
              </a:rPr>
              <a:t>Matthew 7:7</a:t>
            </a:r>
          </a:p>
          <a:p>
            <a:pPr lvl="1"/>
            <a:r>
              <a:rPr lang="en-US" sz="2000" dirty="0">
                <a:solidFill>
                  <a:srgbClr val="000000"/>
                </a:solidFill>
              </a:rPr>
              <a:t>Keep asking</a:t>
            </a:r>
          </a:p>
          <a:p>
            <a:pPr lvl="1"/>
            <a:r>
              <a:rPr lang="en-US" sz="2000" dirty="0">
                <a:solidFill>
                  <a:srgbClr val="000000"/>
                </a:solidFill>
              </a:rPr>
              <a:t>Keep seeking</a:t>
            </a:r>
          </a:p>
          <a:p>
            <a:pPr lvl="1"/>
            <a:r>
              <a:rPr lang="en-US" sz="2000" dirty="0">
                <a:solidFill>
                  <a:srgbClr val="000000"/>
                </a:solidFill>
              </a:rPr>
              <a:t>Keep knocking</a:t>
            </a:r>
          </a:p>
          <a:p>
            <a:r>
              <a:rPr lang="en-US" sz="2000" dirty="0">
                <a:solidFill>
                  <a:srgbClr val="000000"/>
                </a:solidFill>
              </a:rPr>
              <a:t>Matthew 28:19-20</a:t>
            </a:r>
          </a:p>
          <a:p>
            <a:pPr lvl="1"/>
            <a:r>
              <a:rPr lang="en-US" sz="2000" dirty="0">
                <a:solidFill>
                  <a:srgbClr val="000000"/>
                </a:solidFill>
              </a:rPr>
              <a:t>Go!</a:t>
            </a:r>
          </a:p>
          <a:p>
            <a:pPr lvl="1"/>
            <a:r>
              <a:rPr lang="en-US" sz="2000" dirty="0">
                <a:solidFill>
                  <a:srgbClr val="000000"/>
                </a:solidFill>
              </a:rPr>
              <a:t>Jesus sets our priorities</a:t>
            </a:r>
          </a:p>
        </p:txBody>
      </p:sp>
      <p:sp>
        <p:nvSpPr>
          <p:cNvPr id="4" name="Rectangle 3">
            <a:extLst>
              <a:ext uri="{FF2B5EF4-FFF2-40B4-BE49-F238E27FC236}">
                <a16:creationId xmlns:a16="http://schemas.microsoft.com/office/drawing/2014/main" id="{5C888847-ADE6-C249-935F-CAF5BBC07F4D}"/>
              </a:ext>
            </a:extLst>
          </p:cNvPr>
          <p:cNvSpPr/>
          <p:nvPr/>
        </p:nvSpPr>
        <p:spPr>
          <a:xfrm rot="19461355">
            <a:off x="3138435" y="863156"/>
            <a:ext cx="6096000" cy="830997"/>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When to ask for the study</a:t>
            </a:r>
          </a:p>
        </p:txBody>
      </p:sp>
      <p:sp>
        <p:nvSpPr>
          <p:cNvPr id="5" name="Rectangle 4">
            <a:extLst>
              <a:ext uri="{FF2B5EF4-FFF2-40B4-BE49-F238E27FC236}">
                <a16:creationId xmlns:a16="http://schemas.microsoft.com/office/drawing/2014/main" id="{4D44376C-61B7-A943-BFE7-B2EF235D1790}"/>
              </a:ext>
            </a:extLst>
          </p:cNvPr>
          <p:cNvSpPr/>
          <p:nvPr/>
        </p:nvSpPr>
        <p:spPr>
          <a:xfrm rot="1155785">
            <a:off x="4230712" y="5843156"/>
            <a:ext cx="6096000" cy="830997"/>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Getting contacts</a:t>
            </a:r>
          </a:p>
        </p:txBody>
      </p:sp>
      <p:sp>
        <p:nvSpPr>
          <p:cNvPr id="7" name="Rectangle 6">
            <a:extLst>
              <a:ext uri="{FF2B5EF4-FFF2-40B4-BE49-F238E27FC236}">
                <a16:creationId xmlns:a16="http://schemas.microsoft.com/office/drawing/2014/main" id="{8EEF7040-CA57-3E4D-B2CB-678000844182}"/>
              </a:ext>
            </a:extLst>
          </p:cNvPr>
          <p:cNvSpPr/>
          <p:nvPr/>
        </p:nvSpPr>
        <p:spPr>
          <a:xfrm>
            <a:off x="3866920" y="3536648"/>
            <a:ext cx="6096000" cy="830997"/>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Time management</a:t>
            </a:r>
          </a:p>
        </p:txBody>
      </p:sp>
    </p:spTree>
    <p:extLst>
      <p:ext uri="{BB962C8B-B14F-4D97-AF65-F5344CB8AC3E}">
        <p14:creationId xmlns:p14="http://schemas.microsoft.com/office/powerpoint/2010/main" val="23414144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additive="base">
                                        <p:cTn id="2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 calcmode="lin" valueType="num">
                                      <p:cBhvr additive="base">
                                        <p:cTn id="2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p:cTn id="33" dur="1000" fill="hold"/>
                                        <p:tgtEl>
                                          <p:spTgt spid="5"/>
                                        </p:tgtEl>
                                        <p:attrNameLst>
                                          <p:attrName>ppt_w</p:attrName>
                                        </p:attrNameLst>
                                      </p:cBhvr>
                                      <p:tavLst>
                                        <p:tav tm="0">
                                          <p:val>
                                            <p:fltVal val="0"/>
                                          </p:val>
                                        </p:tav>
                                        <p:tav tm="100000">
                                          <p:val>
                                            <p:strVal val="#ppt_w"/>
                                          </p:val>
                                        </p:tav>
                                      </p:tavLst>
                                    </p:anim>
                                    <p:anim calcmode="lin" valueType="num">
                                      <p:cBhvr>
                                        <p:cTn id="34" dur="1000" fill="hold"/>
                                        <p:tgtEl>
                                          <p:spTgt spid="5"/>
                                        </p:tgtEl>
                                        <p:attrNameLst>
                                          <p:attrName>ppt_h</p:attrName>
                                        </p:attrNameLst>
                                      </p:cBhvr>
                                      <p:tavLst>
                                        <p:tav tm="0">
                                          <p:val>
                                            <p:fltVal val="0"/>
                                          </p:val>
                                        </p:tav>
                                        <p:tav tm="100000">
                                          <p:val>
                                            <p:strVal val="#ppt_h"/>
                                          </p:val>
                                        </p:tav>
                                      </p:tavLst>
                                    </p:anim>
                                    <p:anim calcmode="lin" valueType="num">
                                      <p:cBhvr>
                                        <p:cTn id="35" dur="1000" fill="hold"/>
                                        <p:tgtEl>
                                          <p:spTgt spid="5"/>
                                        </p:tgtEl>
                                        <p:attrNameLst>
                                          <p:attrName>style.rotation</p:attrName>
                                        </p:attrNameLst>
                                      </p:cBhvr>
                                      <p:tavLst>
                                        <p:tav tm="0">
                                          <p:val>
                                            <p:fltVal val="90"/>
                                          </p:val>
                                        </p:tav>
                                        <p:tav tm="100000">
                                          <p:val>
                                            <p:fltVal val="0"/>
                                          </p:val>
                                        </p:tav>
                                      </p:tavLst>
                                    </p:anim>
                                    <p:animEffect transition="in" filter="fade">
                                      <p:cBhvr>
                                        <p:cTn id="36" dur="1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 calcmode="lin" valueType="num">
                                      <p:cBhvr additive="base">
                                        <p:cTn id="4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4" end="4"/>
                                            </p:txEl>
                                          </p:spTgt>
                                        </p:tgtEl>
                                        <p:attrNameLst>
                                          <p:attrName>ppt_y</p:attrName>
                                        </p:attrNameLst>
                                      </p:cBhvr>
                                      <p:tavLst>
                                        <p:tav tm="0">
                                          <p:val>
                                            <p:strVal val="1+#ppt_h/2"/>
                                          </p:val>
                                        </p:tav>
                                        <p:tav tm="100000">
                                          <p:val>
                                            <p:strVal val="#ppt_y"/>
                                          </p:val>
                                        </p:tav>
                                      </p:tavLst>
                                    </p:anim>
                                  </p:childTnLst>
                                </p:cTn>
                              </p:par>
                              <p:par>
                                <p:cTn id="43" presetID="2" presetClass="entr" presetSubtype="4" fill="hold" grpId="0" nodeType="with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7"/>
                                        </p:tgtEl>
                                        <p:attrNameLst>
                                          <p:attrName>style.visibility</p:attrName>
                                        </p:attrNameLst>
                                      </p:cBhvr>
                                      <p:to>
                                        <p:strVal val="visible"/>
                                      </p:to>
                                    </p:set>
                                    <p:anim calcmode="lin" valueType="num">
                                      <p:cBhvr>
                                        <p:cTn id="51" dur="1000" fill="hold"/>
                                        <p:tgtEl>
                                          <p:spTgt spid="7"/>
                                        </p:tgtEl>
                                        <p:attrNameLst>
                                          <p:attrName>ppt_w</p:attrName>
                                        </p:attrNameLst>
                                      </p:cBhvr>
                                      <p:tavLst>
                                        <p:tav tm="0">
                                          <p:val>
                                            <p:fltVal val="0"/>
                                          </p:val>
                                        </p:tav>
                                        <p:tav tm="100000">
                                          <p:val>
                                            <p:strVal val="#ppt_w"/>
                                          </p:val>
                                        </p:tav>
                                      </p:tavLst>
                                    </p:anim>
                                    <p:anim calcmode="lin" valueType="num">
                                      <p:cBhvr>
                                        <p:cTn id="52" dur="1000" fill="hold"/>
                                        <p:tgtEl>
                                          <p:spTgt spid="7"/>
                                        </p:tgtEl>
                                        <p:attrNameLst>
                                          <p:attrName>ppt_h</p:attrName>
                                        </p:attrNameLst>
                                      </p:cBhvr>
                                      <p:tavLst>
                                        <p:tav tm="0">
                                          <p:val>
                                            <p:fltVal val="0"/>
                                          </p:val>
                                        </p:tav>
                                        <p:tav tm="100000">
                                          <p:val>
                                            <p:strVal val="#ppt_h"/>
                                          </p:val>
                                        </p:tav>
                                      </p:tavLst>
                                    </p:anim>
                                    <p:anim calcmode="lin" valueType="num">
                                      <p:cBhvr>
                                        <p:cTn id="53" dur="1000" fill="hold"/>
                                        <p:tgtEl>
                                          <p:spTgt spid="7"/>
                                        </p:tgtEl>
                                        <p:attrNameLst>
                                          <p:attrName>style.rotation</p:attrName>
                                        </p:attrNameLst>
                                      </p:cBhvr>
                                      <p:tavLst>
                                        <p:tav tm="0">
                                          <p:val>
                                            <p:fltVal val="90"/>
                                          </p:val>
                                        </p:tav>
                                        <p:tav tm="100000">
                                          <p:val>
                                            <p:fltVal val="0"/>
                                          </p:val>
                                        </p:tav>
                                      </p:tavLst>
                                    </p:anim>
                                    <p:animEffect transition="in" filter="fade">
                                      <p:cBhvr>
                                        <p:cTn id="54" dur="1000"/>
                                        <p:tgtEl>
                                          <p:spTgt spid="7"/>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additive="base">
                                        <p:cTn id="5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US" dirty="0">
                <a:solidFill>
                  <a:srgbClr val="FFFFFF"/>
                </a:solidFill>
              </a:rPr>
              <a:t>Caring – honest love as a foundation</a:t>
            </a:r>
          </a:p>
        </p:txBody>
      </p:sp>
      <p:sp>
        <p:nvSpPr>
          <p:cNvPr id="3" name="Content Placeholder 2"/>
          <p:cNvSpPr>
            <a:spLocks noGrp="1"/>
          </p:cNvSpPr>
          <p:nvPr>
            <p:ph idx="1"/>
          </p:nvPr>
        </p:nvSpPr>
        <p:spPr>
          <a:xfrm>
            <a:off x="6090574" y="801866"/>
            <a:ext cx="5306084" cy="5230634"/>
          </a:xfrm>
        </p:spPr>
        <p:txBody>
          <a:bodyPr anchor="ctr">
            <a:normAutofit/>
          </a:bodyPr>
          <a:lstStyle/>
          <a:p>
            <a:r>
              <a:rPr lang="en-US" sz="2400" dirty="0">
                <a:solidFill>
                  <a:srgbClr val="000000"/>
                </a:solidFill>
              </a:rPr>
              <a:t>Matthew 22:36-39</a:t>
            </a:r>
          </a:p>
          <a:p>
            <a:pPr lvl="1"/>
            <a:r>
              <a:rPr lang="en-US" sz="2000" dirty="0">
                <a:solidFill>
                  <a:srgbClr val="000000"/>
                </a:solidFill>
              </a:rPr>
              <a:t>God will only bless our efforts if they are done in love</a:t>
            </a:r>
          </a:p>
          <a:p>
            <a:r>
              <a:rPr lang="en-US" sz="2400" dirty="0">
                <a:solidFill>
                  <a:srgbClr val="000000"/>
                </a:solidFill>
              </a:rPr>
              <a:t>1 Corinthians 13:1</a:t>
            </a:r>
          </a:p>
          <a:p>
            <a:pPr lvl="1"/>
            <a:r>
              <a:rPr lang="en-US" sz="2000" dirty="0">
                <a:solidFill>
                  <a:srgbClr val="000000"/>
                </a:solidFill>
              </a:rPr>
              <a:t>Nobody profits without love</a:t>
            </a:r>
          </a:p>
          <a:p>
            <a:pPr lvl="1"/>
            <a:r>
              <a:rPr lang="en-US" sz="2000" dirty="0">
                <a:solidFill>
                  <a:srgbClr val="000000"/>
                </a:solidFill>
              </a:rPr>
              <a:t>People don’t care how much you know until they know how much you care</a:t>
            </a:r>
          </a:p>
          <a:p>
            <a:endParaRPr lang="en-US" sz="2400" dirty="0">
              <a:solidFill>
                <a:srgbClr val="000000"/>
              </a:solidFill>
            </a:endParaRPr>
          </a:p>
        </p:txBody>
      </p:sp>
      <p:sp>
        <p:nvSpPr>
          <p:cNvPr id="4" name="Rectangle 3">
            <a:extLst>
              <a:ext uri="{FF2B5EF4-FFF2-40B4-BE49-F238E27FC236}">
                <a16:creationId xmlns:a16="http://schemas.microsoft.com/office/drawing/2014/main" id="{C98EE59D-E092-B542-B95D-F1E02D057107}"/>
              </a:ext>
            </a:extLst>
          </p:cNvPr>
          <p:cNvSpPr/>
          <p:nvPr/>
        </p:nvSpPr>
        <p:spPr>
          <a:xfrm rot="1388611">
            <a:off x="2147677" y="2260304"/>
            <a:ext cx="6096000" cy="830997"/>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Heart break</a:t>
            </a:r>
          </a:p>
        </p:txBody>
      </p:sp>
    </p:spTree>
    <p:extLst>
      <p:ext uri="{BB962C8B-B14F-4D97-AF65-F5344CB8AC3E}">
        <p14:creationId xmlns:p14="http://schemas.microsoft.com/office/powerpoint/2010/main" val="30320037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 calcmode="lin" valueType="num">
                                      <p:cBhvr additive="base">
                                        <p:cTn id="3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803325"/>
            <a:ext cx="5314536" cy="1325563"/>
          </a:xfrm>
        </p:spPr>
        <p:txBody>
          <a:bodyPr>
            <a:normAutofit/>
          </a:bodyPr>
          <a:lstStyle/>
          <a:p>
            <a:r>
              <a:rPr lang="en-US"/>
              <a:t>Caring – Willingness to extend yourself</a:t>
            </a:r>
          </a:p>
        </p:txBody>
      </p:sp>
      <p:sp>
        <p:nvSpPr>
          <p:cNvPr id="3" name="Content Placeholder 2"/>
          <p:cNvSpPr>
            <a:spLocks noGrp="1"/>
          </p:cNvSpPr>
          <p:nvPr>
            <p:ph idx="1"/>
          </p:nvPr>
        </p:nvSpPr>
        <p:spPr>
          <a:xfrm>
            <a:off x="762000" y="2279018"/>
            <a:ext cx="5314543" cy="3375920"/>
          </a:xfrm>
        </p:spPr>
        <p:txBody>
          <a:bodyPr anchor="t">
            <a:normAutofit/>
          </a:bodyPr>
          <a:lstStyle/>
          <a:p>
            <a:r>
              <a:rPr lang="en-US" sz="1500"/>
              <a:t>Matthew 5:41</a:t>
            </a:r>
          </a:p>
          <a:p>
            <a:pPr lvl="1"/>
            <a:r>
              <a:rPr lang="en-US" sz="1500"/>
              <a:t>Christianity has been called the religion of the second mile</a:t>
            </a:r>
          </a:p>
          <a:p>
            <a:r>
              <a:rPr lang="en-US" sz="1500"/>
              <a:t>Meet at their convenience</a:t>
            </a:r>
          </a:p>
          <a:p>
            <a:pPr lvl="1"/>
            <a:r>
              <a:rPr lang="en-US" sz="1500"/>
              <a:t>Coffee shop </a:t>
            </a:r>
          </a:p>
          <a:p>
            <a:pPr lvl="1"/>
            <a:r>
              <a:rPr lang="en-US" sz="1500"/>
              <a:t>Their home</a:t>
            </a:r>
          </a:p>
          <a:p>
            <a:pPr lvl="1"/>
            <a:r>
              <a:rPr lang="en-US" sz="1500"/>
              <a:t>Your home</a:t>
            </a:r>
          </a:p>
          <a:p>
            <a:r>
              <a:rPr lang="en-US" sz="1500"/>
              <a:t>Be consistent</a:t>
            </a:r>
          </a:p>
          <a:p>
            <a:pPr lvl="1"/>
            <a:r>
              <a:rPr lang="en-US" sz="1500"/>
              <a:t>If you cancel, it gives them an out</a:t>
            </a:r>
          </a:p>
          <a:p>
            <a:pPr lvl="1"/>
            <a:r>
              <a:rPr lang="en-US" sz="1500"/>
              <a:t>Before becoming Christians, people don’t always understand the urgency</a:t>
            </a:r>
          </a:p>
          <a:p>
            <a:pPr lvl="1"/>
            <a:r>
              <a:rPr lang="en-US" sz="1500"/>
              <a:t>We must emphasize the importance by our example</a:t>
            </a:r>
          </a:p>
          <a:p>
            <a:endParaRPr lang="en-US" sz="1500"/>
          </a:p>
        </p:txBody>
      </p:sp>
      <p:sp>
        <p:nvSpPr>
          <p:cNvPr id="22" name="Freeform: Shape 1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sky, outdoor, ground, nature&#10;&#10;Description automatically generated">
            <a:extLst>
              <a:ext uri="{FF2B5EF4-FFF2-40B4-BE49-F238E27FC236}">
                <a16:creationId xmlns:a16="http://schemas.microsoft.com/office/drawing/2014/main" id="{E08E5A14-48C1-3E4C-81F6-E5E4E579A00C}"/>
              </a:ext>
            </a:extLst>
          </p:cNvPr>
          <p:cNvPicPr>
            <a:picLocks noChangeAspect="1"/>
          </p:cNvPicPr>
          <p:nvPr/>
        </p:nvPicPr>
        <p:blipFill rotWithShape="1">
          <a:blip r:embed="rId2">
            <a:extLst>
              <a:ext uri="{28A0092B-C50C-407E-A947-70E740481C1C}">
                <a14:useLocalDpi xmlns:a14="http://schemas.microsoft.com/office/drawing/2010/main" val="0"/>
              </a:ext>
            </a:extLst>
          </a:blip>
          <a:srcRect l="10993" r="24774"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170510470"/>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3">
                                            <p:txEl>
                                              <p:pRg st="9" end="9"/>
                                            </p:txEl>
                                          </p:spTgt>
                                        </p:tgtEl>
                                        <p:attrNameLst>
                                          <p:attrName>style.visibility</p:attrName>
                                        </p:attrNameLst>
                                      </p:cBhvr>
                                      <p:to>
                                        <p:strVal val="visible"/>
                                      </p:to>
                                    </p:set>
                                    <p:anim calcmode="lin" valueType="num">
                                      <p:cBhvr additive="base">
                                        <p:cTn id="47"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Caring – willingness to listen</a:t>
            </a:r>
          </a:p>
        </p:txBody>
      </p:sp>
      <p:cxnSp>
        <p:nvCxnSpPr>
          <p:cNvPr id="20" name="Straight Connector 1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7"/>
            <a:ext cx="6377769" cy="4930246"/>
          </a:xfrm>
        </p:spPr>
        <p:txBody>
          <a:bodyPr anchor="ctr">
            <a:normAutofit/>
          </a:bodyPr>
          <a:lstStyle/>
          <a:p>
            <a:r>
              <a:rPr lang="en-US" sz="2400" dirty="0"/>
              <a:t>James 1:19</a:t>
            </a:r>
          </a:p>
          <a:p>
            <a:pPr lvl="1"/>
            <a:r>
              <a:rPr lang="en-US" dirty="0"/>
              <a:t>Example of guy who thought he could establish that he was the teacher by dominating the conversation</a:t>
            </a:r>
          </a:p>
          <a:p>
            <a:pPr lvl="1"/>
            <a:r>
              <a:rPr lang="en-US" dirty="0"/>
              <a:t>Talking without listening communicates selfishness</a:t>
            </a:r>
          </a:p>
          <a:p>
            <a:pPr lvl="1"/>
            <a:r>
              <a:rPr lang="en-US" dirty="0"/>
              <a:t>All great teachers are good listeners</a:t>
            </a:r>
          </a:p>
        </p:txBody>
      </p:sp>
      <p:sp>
        <p:nvSpPr>
          <p:cNvPr id="4" name="Rectangle 3">
            <a:extLst>
              <a:ext uri="{FF2B5EF4-FFF2-40B4-BE49-F238E27FC236}">
                <a16:creationId xmlns:a16="http://schemas.microsoft.com/office/drawing/2014/main" id="{E0900051-F131-4840-A6A1-A5DAD0FC90AB}"/>
              </a:ext>
            </a:extLst>
          </p:cNvPr>
          <p:cNvSpPr/>
          <p:nvPr/>
        </p:nvSpPr>
        <p:spPr>
          <a:xfrm rot="20014895">
            <a:off x="756976" y="998064"/>
            <a:ext cx="6096000" cy="830997"/>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How to keep people interested</a:t>
            </a:r>
          </a:p>
        </p:txBody>
      </p:sp>
    </p:spTree>
    <p:extLst>
      <p:ext uri="{BB962C8B-B14F-4D97-AF65-F5344CB8AC3E}">
        <p14:creationId xmlns:p14="http://schemas.microsoft.com/office/powerpoint/2010/main" val="82182204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5542" y="959871"/>
            <a:ext cx="5006336" cy="1325563"/>
          </a:xfrm>
        </p:spPr>
        <p:txBody>
          <a:bodyPr>
            <a:normAutofit/>
          </a:bodyPr>
          <a:lstStyle/>
          <a:p>
            <a:r>
              <a:rPr lang="en-US" dirty="0"/>
              <a:t>Caring – teaching to overcome objections</a:t>
            </a:r>
          </a:p>
        </p:txBody>
      </p:sp>
      <p:sp>
        <p:nvSpPr>
          <p:cNvPr id="3" name="Content Placeholder 2"/>
          <p:cNvSpPr>
            <a:spLocks noGrp="1"/>
          </p:cNvSpPr>
          <p:nvPr>
            <p:ph idx="1"/>
          </p:nvPr>
        </p:nvSpPr>
        <p:spPr>
          <a:xfrm>
            <a:off x="805543" y="2379702"/>
            <a:ext cx="5362303" cy="3761325"/>
          </a:xfrm>
        </p:spPr>
        <p:txBody>
          <a:bodyPr anchor="t">
            <a:normAutofit lnSpcReduction="10000"/>
          </a:bodyPr>
          <a:lstStyle/>
          <a:p>
            <a:r>
              <a:rPr lang="en-US" sz="1700" dirty="0"/>
              <a:t>Isaiah 1:18</a:t>
            </a:r>
          </a:p>
          <a:p>
            <a:pPr lvl="1"/>
            <a:r>
              <a:rPr lang="en-US" sz="1700" dirty="0"/>
              <a:t>We are asking people to reason – to think things through</a:t>
            </a:r>
          </a:p>
          <a:p>
            <a:r>
              <a:rPr lang="en-US" sz="1700" dirty="0"/>
              <a:t>2 Timothy 2:24-26</a:t>
            </a:r>
          </a:p>
          <a:p>
            <a:pPr lvl="1"/>
            <a:r>
              <a:rPr lang="en-US" sz="1700" dirty="0"/>
              <a:t>Example of person arguing about immersion</a:t>
            </a:r>
          </a:p>
          <a:p>
            <a:pPr lvl="1"/>
            <a:r>
              <a:rPr lang="en-US" sz="1700" dirty="0"/>
              <a:t>Why don’t you agree?</a:t>
            </a:r>
          </a:p>
          <a:p>
            <a:pPr lvl="1"/>
            <a:r>
              <a:rPr lang="en-US" sz="1700" dirty="0"/>
              <a:t>Let’s look and see</a:t>
            </a:r>
          </a:p>
          <a:p>
            <a:r>
              <a:rPr lang="en-US" sz="1700" dirty="0"/>
              <a:t>Don Fletcher</a:t>
            </a:r>
          </a:p>
          <a:p>
            <a:pPr lvl="1"/>
            <a:r>
              <a:rPr lang="en-US" sz="1700" dirty="0"/>
              <a:t>Favorite houses as a salesman</a:t>
            </a:r>
          </a:p>
          <a:p>
            <a:pPr lvl="1"/>
            <a:r>
              <a:rPr lang="en-US" sz="1700" dirty="0"/>
              <a:t>“No solicitors” signs</a:t>
            </a:r>
          </a:p>
          <a:p>
            <a:pPr lvl="1"/>
            <a:r>
              <a:rPr lang="en-US" sz="1700" dirty="0"/>
              <a:t>Last time they really bought a lot</a:t>
            </a:r>
          </a:p>
          <a:p>
            <a:pPr lvl="1"/>
            <a:r>
              <a:rPr lang="en-US" sz="1700" dirty="0"/>
              <a:t>Objections are a good thing</a:t>
            </a:r>
          </a:p>
          <a:p>
            <a:pPr lvl="1"/>
            <a:r>
              <a:rPr lang="en-US" sz="1700" dirty="0"/>
              <a:t>I worry more about people with no objections</a:t>
            </a:r>
          </a:p>
          <a:p>
            <a:pPr lvl="1"/>
            <a:endParaRPr lang="en-US" sz="1700" dirty="0"/>
          </a:p>
          <a:p>
            <a:pPr marL="457200" lvl="1" indent="0">
              <a:buNone/>
            </a:pPr>
            <a:endParaRPr lang="en-US" sz="1700" dirty="0"/>
          </a:p>
          <a:p>
            <a:pPr lvl="1"/>
            <a:endParaRPr lang="en-US" sz="1700" dirty="0"/>
          </a:p>
        </p:txBody>
      </p:sp>
      <p:sp>
        <p:nvSpPr>
          <p:cNvPr id="18" name="Freeform: Shape 17">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close up of a logo&#10;&#10;Description automatically generated">
            <a:extLst>
              <a:ext uri="{FF2B5EF4-FFF2-40B4-BE49-F238E27FC236}">
                <a16:creationId xmlns:a16="http://schemas.microsoft.com/office/drawing/2014/main" id="{E635E3E8-0D3C-1248-8AC6-7B668D2FBF02}"/>
              </a:ext>
            </a:extLst>
          </p:cNvPr>
          <p:cNvPicPr>
            <a:picLocks noChangeAspect="1"/>
          </p:cNvPicPr>
          <p:nvPr/>
        </p:nvPicPr>
        <p:blipFill rotWithShape="1">
          <a:blip r:embed="rId2">
            <a:extLst>
              <a:ext uri="{28A0092B-C50C-407E-A947-70E740481C1C}">
                <a14:useLocalDpi xmlns:a14="http://schemas.microsoft.com/office/drawing/2010/main" val="0"/>
              </a:ext>
            </a:extLst>
          </a:blip>
          <a:srcRect l="8791" r="3147"/>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4" name="Rectangle 3">
            <a:extLst>
              <a:ext uri="{FF2B5EF4-FFF2-40B4-BE49-F238E27FC236}">
                <a16:creationId xmlns:a16="http://schemas.microsoft.com/office/drawing/2014/main" id="{A56F1F92-01CF-9942-8359-F1D7F100639D}"/>
              </a:ext>
            </a:extLst>
          </p:cNvPr>
          <p:cNvSpPr/>
          <p:nvPr/>
        </p:nvSpPr>
        <p:spPr>
          <a:xfrm rot="519356">
            <a:off x="6528619" y="633214"/>
            <a:ext cx="6096000" cy="1200329"/>
          </a:xfrm>
          <a:prstGeom prst="rect">
            <a:avLst/>
          </a:prstGeom>
        </p:spPr>
        <p:txBody>
          <a:bodyPr>
            <a:spAutoFit/>
          </a:bodyPr>
          <a:lstStyle/>
          <a:p>
            <a:r>
              <a:rPr lang="en-US" sz="2400" dirty="0">
                <a:solidFill>
                  <a:schemeClr val="bg1"/>
                </a:solidFill>
                <a:latin typeface="Herculanum" panose="02000505000000020004" pitchFamily="2" charset="77"/>
              </a:rPr>
              <a:t>Challenge:</a:t>
            </a:r>
          </a:p>
          <a:p>
            <a:r>
              <a:rPr lang="en-US" sz="2400" dirty="0">
                <a:solidFill>
                  <a:schemeClr val="bg1"/>
                </a:solidFill>
                <a:latin typeface="Herculanum" panose="02000505000000020004" pitchFamily="2" charset="77"/>
              </a:rPr>
              <a:t>Misconceptions of </a:t>
            </a:r>
          </a:p>
          <a:p>
            <a:r>
              <a:rPr lang="en-US" sz="2400" dirty="0" err="1">
                <a:solidFill>
                  <a:schemeClr val="bg1"/>
                </a:solidFill>
                <a:latin typeface="Herculanum" panose="02000505000000020004" pitchFamily="2" charset="77"/>
              </a:rPr>
              <a:t>christianity</a:t>
            </a:r>
            <a:endParaRPr lang="en-US" sz="2400" dirty="0">
              <a:solidFill>
                <a:schemeClr val="bg1"/>
              </a:solidFill>
              <a:latin typeface="Herculanum" panose="02000505000000020004" pitchFamily="2" charset="77"/>
            </a:endParaRPr>
          </a:p>
        </p:txBody>
      </p:sp>
    </p:spTree>
    <p:extLst>
      <p:ext uri="{BB962C8B-B14F-4D97-AF65-F5344CB8AC3E}">
        <p14:creationId xmlns:p14="http://schemas.microsoft.com/office/powerpoint/2010/main" val="706556638"/>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additive="base">
                                        <p:cTn id="5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additive="base">
                                        <p:cTn id="6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2" presetClass="entr" presetSubtype="4" fill="hold" grpId="0" nodeType="clickEffect">
                                  <p:stCondLst>
                                    <p:cond delay="0"/>
                                  </p:stCondLst>
                                  <p:childTnLst>
                                    <p:set>
                                      <p:cBhvr>
                                        <p:cTn id="68" dur="1" fill="hold">
                                          <p:stCondLst>
                                            <p:cond delay="0"/>
                                          </p:stCondLst>
                                        </p:cTn>
                                        <p:tgtEl>
                                          <p:spTgt spid="3">
                                            <p:txEl>
                                              <p:pRg st="9" end="9"/>
                                            </p:txEl>
                                          </p:spTgt>
                                        </p:tgtEl>
                                        <p:attrNameLst>
                                          <p:attrName>style.visibility</p:attrName>
                                        </p:attrNameLst>
                                      </p:cBhvr>
                                      <p:to>
                                        <p:strVal val="visible"/>
                                      </p:to>
                                    </p:set>
                                    <p:anim calcmode="lin" valueType="num">
                                      <p:cBhvr additive="base">
                                        <p:cTn id="69"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70"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2" presetClass="entr" presetSubtype="4" fill="hold" grpId="0" nodeType="clickEffect">
                                  <p:stCondLst>
                                    <p:cond delay="0"/>
                                  </p:stCondLst>
                                  <p:childTnLst>
                                    <p:set>
                                      <p:cBhvr>
                                        <p:cTn id="74" dur="1" fill="hold">
                                          <p:stCondLst>
                                            <p:cond delay="0"/>
                                          </p:stCondLst>
                                        </p:cTn>
                                        <p:tgtEl>
                                          <p:spTgt spid="3">
                                            <p:txEl>
                                              <p:pRg st="10" end="10"/>
                                            </p:txEl>
                                          </p:spTgt>
                                        </p:tgtEl>
                                        <p:attrNameLst>
                                          <p:attrName>style.visibility</p:attrName>
                                        </p:attrNameLst>
                                      </p:cBhvr>
                                      <p:to>
                                        <p:strVal val="visible"/>
                                      </p:to>
                                    </p:set>
                                    <p:anim calcmode="lin" valueType="num">
                                      <p:cBhvr additive="base">
                                        <p:cTn id="75"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2" presetClass="entr" presetSubtype="4" fill="hold" grpId="0" nodeType="clickEffect">
                                  <p:stCondLst>
                                    <p:cond delay="0"/>
                                  </p:stCondLst>
                                  <p:childTnLst>
                                    <p:set>
                                      <p:cBhvr>
                                        <p:cTn id="80" dur="1" fill="hold">
                                          <p:stCondLst>
                                            <p:cond delay="0"/>
                                          </p:stCondLst>
                                        </p:cTn>
                                        <p:tgtEl>
                                          <p:spTgt spid="3">
                                            <p:txEl>
                                              <p:pRg st="11" end="11"/>
                                            </p:txEl>
                                          </p:spTgt>
                                        </p:tgtEl>
                                        <p:attrNameLst>
                                          <p:attrName>style.visibility</p:attrName>
                                        </p:attrNameLst>
                                      </p:cBhvr>
                                      <p:to>
                                        <p:strVal val="visible"/>
                                      </p:to>
                                    </p:set>
                                    <p:anim calcmode="lin" valueType="num">
                                      <p:cBhvr additive="base">
                                        <p:cTn id="81" dur="500" fill="hold"/>
                                        <p:tgtEl>
                                          <p:spTgt spid="3">
                                            <p:txEl>
                                              <p:pRg st="11" end="11"/>
                                            </p:txEl>
                                          </p:spTgt>
                                        </p:tgtEl>
                                        <p:attrNameLst>
                                          <p:attrName>ppt_x</p:attrName>
                                        </p:attrNameLst>
                                      </p:cBhvr>
                                      <p:tavLst>
                                        <p:tav tm="0">
                                          <p:val>
                                            <p:strVal val="#ppt_x"/>
                                          </p:val>
                                        </p:tav>
                                        <p:tav tm="100000">
                                          <p:val>
                                            <p:strVal val="#ppt_x"/>
                                          </p:val>
                                        </p:tav>
                                      </p:tavLst>
                                    </p:anim>
                                    <p:anim calcmode="lin" valueType="num">
                                      <p:cBhvr additive="base">
                                        <p:cTn id="82" dur="500" fill="hold"/>
                                        <p:tgtEl>
                                          <p:spTgt spid="3">
                                            <p:txEl>
                                              <p:pRg st="11" end="1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necklace on a cloudy day&#10;&#10;Description automatically generated">
            <a:extLst>
              <a:ext uri="{FF2B5EF4-FFF2-40B4-BE49-F238E27FC236}">
                <a16:creationId xmlns:a16="http://schemas.microsoft.com/office/drawing/2014/main" id="{53674CB7-9553-364C-91F7-F114B6788D9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5073" r="19429" b="1"/>
          <a:stretch/>
        </p:blipFill>
        <p:spPr>
          <a:xfrm>
            <a:off x="5797543" y="10"/>
            <a:ext cx="6394152" cy="6857990"/>
          </a:xfrm>
          <a:prstGeom prst="rect">
            <a:avLst/>
          </a:prstGeom>
        </p:spPr>
      </p:pic>
      <p:pic>
        <p:nvPicPr>
          <p:cNvPr id="18" name="Picture 17">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title"/>
          </p:nvPr>
        </p:nvSpPr>
        <p:spPr>
          <a:xfrm>
            <a:off x="804998" y="798445"/>
            <a:ext cx="4803636" cy="1311664"/>
          </a:xfrm>
        </p:spPr>
        <p:txBody>
          <a:bodyPr>
            <a:normAutofit/>
          </a:bodyPr>
          <a:lstStyle/>
          <a:p>
            <a:r>
              <a:rPr lang="en-US" sz="3400">
                <a:solidFill>
                  <a:srgbClr val="000000"/>
                </a:solidFill>
              </a:rPr>
              <a:t>Caring – willingness to tell the truth under duress</a:t>
            </a:r>
          </a:p>
        </p:txBody>
      </p:sp>
      <p:sp>
        <p:nvSpPr>
          <p:cNvPr id="3" name="Content Placeholder 2"/>
          <p:cNvSpPr>
            <a:spLocks noGrp="1"/>
          </p:cNvSpPr>
          <p:nvPr>
            <p:ph idx="1"/>
          </p:nvPr>
        </p:nvSpPr>
        <p:spPr>
          <a:xfrm>
            <a:off x="804997" y="2272143"/>
            <a:ext cx="4706803" cy="3788830"/>
          </a:xfrm>
        </p:spPr>
        <p:txBody>
          <a:bodyPr anchor="ctr">
            <a:normAutofit/>
          </a:bodyPr>
          <a:lstStyle/>
          <a:p>
            <a:r>
              <a:rPr lang="en-US" sz="2000" dirty="0">
                <a:solidFill>
                  <a:srgbClr val="000000"/>
                </a:solidFill>
              </a:rPr>
              <a:t>2 Timothy 4:2-3</a:t>
            </a:r>
          </a:p>
          <a:p>
            <a:r>
              <a:rPr lang="en-US" sz="2000" dirty="0">
                <a:solidFill>
                  <a:srgbClr val="000000"/>
                </a:solidFill>
              </a:rPr>
              <a:t>Sometimes you need to have your axe and your two 38s</a:t>
            </a:r>
          </a:p>
          <a:p>
            <a:r>
              <a:rPr lang="en-US" sz="2000" dirty="0">
                <a:solidFill>
                  <a:srgbClr val="000000"/>
                </a:solidFill>
              </a:rPr>
              <a:t>Example of Baptist deacon</a:t>
            </a:r>
          </a:p>
          <a:p>
            <a:r>
              <a:rPr lang="en-US" sz="2000" dirty="0">
                <a:solidFill>
                  <a:srgbClr val="000000"/>
                </a:solidFill>
              </a:rPr>
              <a:t>Catholic fellow stormed out of my house</a:t>
            </a:r>
          </a:p>
          <a:p>
            <a:r>
              <a:rPr lang="en-US" sz="2000" dirty="0">
                <a:solidFill>
                  <a:srgbClr val="000000"/>
                </a:solidFill>
              </a:rPr>
              <a:t>Homeless person kicked me out of his “pad”</a:t>
            </a:r>
          </a:p>
          <a:p>
            <a:r>
              <a:rPr lang="en-US" sz="2000" dirty="0">
                <a:solidFill>
                  <a:srgbClr val="000000"/>
                </a:solidFill>
              </a:rPr>
              <a:t>Some people make it </a:t>
            </a:r>
          </a:p>
          <a:p>
            <a:r>
              <a:rPr lang="en-US" sz="2000" dirty="0">
                <a:solidFill>
                  <a:srgbClr val="000000"/>
                </a:solidFill>
              </a:rPr>
              <a:t>Have to risk the relationship to save the soul</a:t>
            </a:r>
          </a:p>
        </p:txBody>
      </p:sp>
      <p:sp>
        <p:nvSpPr>
          <p:cNvPr id="4" name="Rectangle 3">
            <a:extLst>
              <a:ext uri="{FF2B5EF4-FFF2-40B4-BE49-F238E27FC236}">
                <a16:creationId xmlns:a16="http://schemas.microsoft.com/office/drawing/2014/main" id="{C23839D4-7911-2146-B6D4-4EA0028D2878}"/>
              </a:ext>
            </a:extLst>
          </p:cNvPr>
          <p:cNvSpPr/>
          <p:nvPr/>
        </p:nvSpPr>
        <p:spPr>
          <a:xfrm rot="20703997">
            <a:off x="7278356" y="336780"/>
            <a:ext cx="6096000" cy="923330"/>
          </a:xfrm>
          <a:prstGeom prst="rect">
            <a:avLst/>
          </a:prstGeom>
        </p:spPr>
        <p:txBody>
          <a:bodyPr>
            <a:spAutoFit/>
          </a:bodyPr>
          <a:lstStyle/>
          <a:p>
            <a:r>
              <a:rPr lang="en-US" dirty="0">
                <a:latin typeface="Herculanum" panose="02000505000000020004" pitchFamily="2" charset="77"/>
              </a:rPr>
              <a:t>Challenge:</a:t>
            </a:r>
          </a:p>
          <a:p>
            <a:r>
              <a:rPr lang="en-US" dirty="0">
                <a:latin typeface="Herculanum" panose="02000505000000020004" pitchFamily="2" charset="77"/>
              </a:rPr>
              <a:t>Family or others getting mad</a:t>
            </a:r>
          </a:p>
          <a:p>
            <a:r>
              <a:rPr lang="en-US" dirty="0">
                <a:latin typeface="Herculanum" panose="02000505000000020004" pitchFamily="2" charset="77"/>
              </a:rPr>
              <a:t>And causing friction</a:t>
            </a:r>
          </a:p>
        </p:txBody>
      </p:sp>
    </p:spTree>
    <p:extLst>
      <p:ext uri="{BB962C8B-B14F-4D97-AF65-F5344CB8AC3E}">
        <p14:creationId xmlns:p14="http://schemas.microsoft.com/office/powerpoint/2010/main" val="37094903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67D4867-5BA7-4462-B2F6-A23F4A622A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1">
              <a:lumMod val="75000"/>
              <a:lumOff val="2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3467" y="643467"/>
            <a:ext cx="3363974" cy="1597315"/>
          </a:xfrm>
          <a:noFill/>
          <a:ln w="19050">
            <a:solidFill>
              <a:schemeClr val="bg1"/>
            </a:solidFill>
          </a:ln>
        </p:spPr>
        <p:txBody>
          <a:bodyPr wrap="square">
            <a:normAutofit/>
          </a:bodyPr>
          <a:lstStyle/>
          <a:p>
            <a:pPr algn="ctr"/>
            <a:r>
              <a:rPr lang="en-US" sz="2800">
                <a:solidFill>
                  <a:schemeClr val="bg1"/>
                </a:solidFill>
              </a:rPr>
              <a:t>Caring – willingness to deal with all the issues</a:t>
            </a:r>
          </a:p>
        </p:txBody>
      </p:sp>
      <p:sp>
        <p:nvSpPr>
          <p:cNvPr id="3" name="Content Placeholder 2"/>
          <p:cNvSpPr>
            <a:spLocks noGrp="1"/>
          </p:cNvSpPr>
          <p:nvPr>
            <p:ph idx="1"/>
          </p:nvPr>
        </p:nvSpPr>
        <p:spPr>
          <a:xfrm>
            <a:off x="643468" y="2638044"/>
            <a:ext cx="3363974" cy="3415622"/>
          </a:xfrm>
        </p:spPr>
        <p:txBody>
          <a:bodyPr>
            <a:normAutofit/>
          </a:bodyPr>
          <a:lstStyle/>
          <a:p>
            <a:r>
              <a:rPr lang="en-US" sz="1700">
                <a:solidFill>
                  <a:schemeClr val="bg1"/>
                </a:solidFill>
              </a:rPr>
              <a:t>Acts 20:20</a:t>
            </a:r>
          </a:p>
          <a:p>
            <a:pPr lvl="1"/>
            <a:r>
              <a:rPr lang="en-US" sz="1700">
                <a:solidFill>
                  <a:schemeClr val="bg1"/>
                </a:solidFill>
              </a:rPr>
              <a:t>Sin</a:t>
            </a:r>
          </a:p>
          <a:p>
            <a:pPr lvl="1"/>
            <a:r>
              <a:rPr lang="en-US" sz="1700">
                <a:solidFill>
                  <a:schemeClr val="bg1"/>
                </a:solidFill>
              </a:rPr>
              <a:t>Finances</a:t>
            </a:r>
          </a:p>
          <a:p>
            <a:pPr lvl="1"/>
            <a:r>
              <a:rPr lang="en-US" sz="1700">
                <a:solidFill>
                  <a:schemeClr val="bg1"/>
                </a:solidFill>
              </a:rPr>
              <a:t>Addiction</a:t>
            </a:r>
          </a:p>
          <a:p>
            <a:pPr lvl="1"/>
            <a:r>
              <a:rPr lang="en-US" sz="1700">
                <a:solidFill>
                  <a:schemeClr val="bg1"/>
                </a:solidFill>
              </a:rPr>
              <a:t>Marriage problems</a:t>
            </a:r>
          </a:p>
          <a:p>
            <a:pPr lvl="1"/>
            <a:r>
              <a:rPr lang="en-US" sz="1700">
                <a:solidFill>
                  <a:schemeClr val="bg1"/>
                </a:solidFill>
              </a:rPr>
              <a:t>All Scriptural issues, including eternity</a:t>
            </a:r>
          </a:p>
          <a:p>
            <a:r>
              <a:rPr lang="en-US" sz="1700">
                <a:solidFill>
                  <a:schemeClr val="bg1"/>
                </a:solidFill>
              </a:rPr>
              <a:t>Acts 5:20</a:t>
            </a:r>
          </a:p>
          <a:p>
            <a:pPr lvl="1"/>
            <a:r>
              <a:rPr lang="en-US" sz="1700">
                <a:solidFill>
                  <a:schemeClr val="bg1"/>
                </a:solidFill>
              </a:rPr>
              <a:t>Public settings can be very difficult</a:t>
            </a:r>
          </a:p>
          <a:p>
            <a:pPr lvl="1"/>
            <a:r>
              <a:rPr lang="en-US" sz="1700">
                <a:solidFill>
                  <a:schemeClr val="bg1"/>
                </a:solidFill>
              </a:rPr>
              <a:t>You against the crowd</a:t>
            </a:r>
          </a:p>
        </p:txBody>
      </p:sp>
      <p:pic>
        <p:nvPicPr>
          <p:cNvPr id="6" name="Picture 5" descr="A picture containing indoor, table&#10;&#10;Description automatically generated">
            <a:extLst>
              <a:ext uri="{FF2B5EF4-FFF2-40B4-BE49-F238E27FC236}">
                <a16:creationId xmlns:a16="http://schemas.microsoft.com/office/drawing/2014/main" id="{C8E1619B-6D91-1344-ADB4-01D32D892D0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7763" y="1004528"/>
            <a:ext cx="6250769" cy="4688076"/>
          </a:xfrm>
          <a:prstGeom prst="rect">
            <a:avLst/>
          </a:prstGeom>
        </p:spPr>
      </p:pic>
      <p:sp>
        <p:nvSpPr>
          <p:cNvPr id="4" name="Rectangle 3">
            <a:extLst>
              <a:ext uri="{FF2B5EF4-FFF2-40B4-BE49-F238E27FC236}">
                <a16:creationId xmlns:a16="http://schemas.microsoft.com/office/drawing/2014/main" id="{6FD0D703-FC95-0849-8BA9-E37E8C5413E4}"/>
              </a:ext>
            </a:extLst>
          </p:cNvPr>
          <p:cNvSpPr/>
          <p:nvPr/>
        </p:nvSpPr>
        <p:spPr>
          <a:xfrm>
            <a:off x="6484536" y="3238034"/>
            <a:ext cx="6096000" cy="646331"/>
          </a:xfrm>
          <a:prstGeom prst="rect">
            <a:avLst/>
          </a:prstGeom>
        </p:spPr>
        <p:txBody>
          <a:bodyPr>
            <a:spAutoFit/>
          </a:bodyPr>
          <a:lstStyle/>
          <a:p>
            <a:r>
              <a:rPr lang="en-US" dirty="0">
                <a:latin typeface="Herculanum" panose="02000505000000020004" pitchFamily="2" charset="77"/>
              </a:rPr>
              <a:t>Challenge:</a:t>
            </a:r>
          </a:p>
          <a:p>
            <a:r>
              <a:rPr lang="en-US" dirty="0">
                <a:latin typeface="Herculanum" panose="02000505000000020004" pitchFamily="2" charset="77"/>
              </a:rPr>
              <a:t>Public declaration</a:t>
            </a:r>
          </a:p>
        </p:txBody>
      </p:sp>
    </p:spTree>
    <p:extLst>
      <p:ext uri="{BB962C8B-B14F-4D97-AF65-F5344CB8AC3E}">
        <p14:creationId xmlns:p14="http://schemas.microsoft.com/office/powerpoint/2010/main" val="49272776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31" presetClass="entr" presetSubtype="0"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p:cTn id="43" dur="1000" fill="hold"/>
                                        <p:tgtEl>
                                          <p:spTgt spid="4"/>
                                        </p:tgtEl>
                                        <p:attrNameLst>
                                          <p:attrName>ppt_w</p:attrName>
                                        </p:attrNameLst>
                                      </p:cBhvr>
                                      <p:tavLst>
                                        <p:tav tm="0">
                                          <p:val>
                                            <p:fltVal val="0"/>
                                          </p:val>
                                        </p:tav>
                                        <p:tav tm="100000">
                                          <p:val>
                                            <p:strVal val="#ppt_w"/>
                                          </p:val>
                                        </p:tav>
                                      </p:tavLst>
                                    </p:anim>
                                    <p:anim calcmode="lin" valueType="num">
                                      <p:cBhvr>
                                        <p:cTn id="44" dur="1000" fill="hold"/>
                                        <p:tgtEl>
                                          <p:spTgt spid="4"/>
                                        </p:tgtEl>
                                        <p:attrNameLst>
                                          <p:attrName>ppt_h</p:attrName>
                                        </p:attrNameLst>
                                      </p:cBhvr>
                                      <p:tavLst>
                                        <p:tav tm="0">
                                          <p:val>
                                            <p:fltVal val="0"/>
                                          </p:val>
                                        </p:tav>
                                        <p:tav tm="100000">
                                          <p:val>
                                            <p:strVal val="#ppt_h"/>
                                          </p:val>
                                        </p:tav>
                                      </p:tavLst>
                                    </p:anim>
                                    <p:anim calcmode="lin" valueType="num">
                                      <p:cBhvr>
                                        <p:cTn id="45" dur="1000" fill="hold"/>
                                        <p:tgtEl>
                                          <p:spTgt spid="4"/>
                                        </p:tgtEl>
                                        <p:attrNameLst>
                                          <p:attrName>style.rotation</p:attrName>
                                        </p:attrNameLst>
                                      </p:cBhvr>
                                      <p:tavLst>
                                        <p:tav tm="0">
                                          <p:val>
                                            <p:fltVal val="90"/>
                                          </p:val>
                                        </p:tav>
                                        <p:tav tm="100000">
                                          <p:val>
                                            <p:fltVal val="0"/>
                                          </p:val>
                                        </p:tav>
                                      </p:tavLst>
                                    </p:anim>
                                    <p:animEffect transition="in" filter="fade">
                                      <p:cBhvr>
                                        <p:cTn id="46" dur="1000"/>
                                        <p:tgtEl>
                                          <p:spTgt spid="4"/>
                                        </p:tgtEl>
                                      </p:cBhvr>
                                    </p:animEffect>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additive="base">
                                        <p:cTn id="5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additive="base">
                                        <p:cTn id="6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Caring – willingness to be persistent</a:t>
            </a:r>
          </a:p>
        </p:txBody>
      </p:sp>
      <p:cxnSp>
        <p:nvCxnSpPr>
          <p:cNvPr id="20" name="Straight Connector 1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7"/>
            <a:ext cx="6377769" cy="4930246"/>
          </a:xfrm>
        </p:spPr>
        <p:txBody>
          <a:bodyPr anchor="ctr">
            <a:normAutofit/>
          </a:bodyPr>
          <a:lstStyle/>
          <a:p>
            <a:r>
              <a:rPr lang="en-US" sz="2400" dirty="0"/>
              <a:t>1 Corinthians 13:7</a:t>
            </a:r>
          </a:p>
          <a:p>
            <a:pPr lvl="1"/>
            <a:r>
              <a:rPr lang="en-US" dirty="0"/>
              <a:t>People sometimes aren’t ready at first</a:t>
            </a:r>
          </a:p>
          <a:p>
            <a:pPr lvl="1"/>
            <a:r>
              <a:rPr lang="en-US" dirty="0"/>
              <a:t>Remember the rich young ruler</a:t>
            </a:r>
          </a:p>
          <a:p>
            <a:pPr lvl="1"/>
            <a:r>
              <a:rPr lang="en-US" dirty="0"/>
              <a:t>We don’t know if he ever came around</a:t>
            </a:r>
          </a:p>
          <a:p>
            <a:pPr lvl="1"/>
            <a:r>
              <a:rPr lang="en-US" dirty="0"/>
              <a:t>Jesus didn’t burn bridges</a:t>
            </a:r>
          </a:p>
          <a:p>
            <a:pPr lvl="1"/>
            <a:r>
              <a:rPr lang="en-US" dirty="0"/>
              <a:t>How about Nicodemus and Joseph of Arimathea?</a:t>
            </a:r>
          </a:p>
          <a:p>
            <a:pPr lvl="1"/>
            <a:r>
              <a:rPr lang="en-US" dirty="0"/>
              <a:t>How about many of us?</a:t>
            </a:r>
          </a:p>
          <a:p>
            <a:pPr lvl="1"/>
            <a:r>
              <a:rPr lang="en-US" dirty="0"/>
              <a:t>Someone stuck with us</a:t>
            </a:r>
          </a:p>
        </p:txBody>
      </p:sp>
      <p:sp>
        <p:nvSpPr>
          <p:cNvPr id="4" name="Rectangle 3">
            <a:extLst>
              <a:ext uri="{FF2B5EF4-FFF2-40B4-BE49-F238E27FC236}">
                <a16:creationId xmlns:a16="http://schemas.microsoft.com/office/drawing/2014/main" id="{E04707F8-0988-3D45-8621-034C51E6BE5B}"/>
              </a:ext>
            </a:extLst>
          </p:cNvPr>
          <p:cNvSpPr/>
          <p:nvPr/>
        </p:nvSpPr>
        <p:spPr>
          <a:xfrm rot="19334672">
            <a:off x="206998" y="317472"/>
            <a:ext cx="6096000" cy="830997"/>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persistence</a:t>
            </a:r>
          </a:p>
        </p:txBody>
      </p:sp>
    </p:spTree>
    <p:extLst>
      <p:ext uri="{BB962C8B-B14F-4D97-AF65-F5344CB8AC3E}">
        <p14:creationId xmlns:p14="http://schemas.microsoft.com/office/powerpoint/2010/main" val="39755331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 calcmode="lin" valueType="num">
                                      <p:cBhvr additive="base">
                                        <p:cTn id="5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803325"/>
            <a:ext cx="5314536" cy="1325563"/>
          </a:xfrm>
        </p:spPr>
        <p:txBody>
          <a:bodyPr>
            <a:normAutofit/>
          </a:bodyPr>
          <a:lstStyle/>
          <a:p>
            <a:r>
              <a:rPr lang="en-US"/>
              <a:t>Caring – willingness to “dust off your feet”</a:t>
            </a:r>
          </a:p>
        </p:txBody>
      </p:sp>
      <p:sp>
        <p:nvSpPr>
          <p:cNvPr id="3" name="Content Placeholder 2"/>
          <p:cNvSpPr>
            <a:spLocks noGrp="1"/>
          </p:cNvSpPr>
          <p:nvPr>
            <p:ph idx="1"/>
          </p:nvPr>
        </p:nvSpPr>
        <p:spPr>
          <a:xfrm>
            <a:off x="762000" y="2279018"/>
            <a:ext cx="5314543" cy="3375920"/>
          </a:xfrm>
        </p:spPr>
        <p:txBody>
          <a:bodyPr anchor="t">
            <a:normAutofit/>
          </a:bodyPr>
          <a:lstStyle/>
          <a:p>
            <a:r>
              <a:rPr lang="en-US" sz="1800" dirty="0"/>
              <a:t>Acts 13:50-51</a:t>
            </a:r>
          </a:p>
          <a:p>
            <a:r>
              <a:rPr lang="en-US" sz="1800" dirty="0"/>
              <a:t>There is a time to move on</a:t>
            </a:r>
          </a:p>
          <a:p>
            <a:r>
              <a:rPr lang="en-US" sz="1800" dirty="0"/>
              <a:t>Ask for commitment</a:t>
            </a:r>
          </a:p>
          <a:p>
            <a:r>
              <a:rPr lang="en-US" sz="1800" dirty="0"/>
              <a:t>Conditions on discipleship</a:t>
            </a:r>
          </a:p>
          <a:p>
            <a:r>
              <a:rPr lang="en-US" sz="1800" dirty="0"/>
              <a:t>Next!!!!</a:t>
            </a:r>
          </a:p>
        </p:txBody>
      </p:sp>
      <p:sp>
        <p:nvSpPr>
          <p:cNvPr id="23" name="Freeform: Shape 22">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934F77F5-9440-CA45-9F31-5C1CB86315FC}"/>
              </a:ext>
            </a:extLst>
          </p:cNvPr>
          <p:cNvPicPr>
            <a:picLocks noChangeAspect="1"/>
          </p:cNvPicPr>
          <p:nvPr/>
        </p:nvPicPr>
        <p:blipFill rotWithShape="1">
          <a:blip r:embed="rId2">
            <a:extLst>
              <a:ext uri="{28A0092B-C50C-407E-A947-70E740481C1C}">
                <a14:useLocalDpi xmlns:a14="http://schemas.microsoft.com/office/drawing/2010/main" val="0"/>
              </a:ext>
            </a:extLst>
          </a:blip>
          <a:srcRect r="3" b="244"/>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Rectangle 3">
            <a:extLst>
              <a:ext uri="{FF2B5EF4-FFF2-40B4-BE49-F238E27FC236}">
                <a16:creationId xmlns:a16="http://schemas.microsoft.com/office/drawing/2014/main" id="{DAF91965-47BD-1343-B5F3-4FDD1E797AA0}"/>
              </a:ext>
            </a:extLst>
          </p:cNvPr>
          <p:cNvSpPr/>
          <p:nvPr/>
        </p:nvSpPr>
        <p:spPr>
          <a:xfrm rot="1063453">
            <a:off x="7559709" y="4875175"/>
            <a:ext cx="6096000" cy="830997"/>
          </a:xfrm>
          <a:prstGeom prst="rect">
            <a:avLst/>
          </a:prstGeom>
        </p:spPr>
        <p:txBody>
          <a:bodyPr>
            <a:spAutoFit/>
          </a:bodyPr>
          <a:lstStyle/>
          <a:p>
            <a:r>
              <a:rPr lang="en-US" sz="2400" dirty="0">
                <a:solidFill>
                  <a:schemeClr val="bg1"/>
                </a:solidFill>
                <a:latin typeface="Herculanum" panose="02000505000000020004" pitchFamily="2" charset="77"/>
              </a:rPr>
              <a:t>Challenge:</a:t>
            </a:r>
          </a:p>
          <a:p>
            <a:r>
              <a:rPr lang="en-US" sz="2400" dirty="0">
                <a:solidFill>
                  <a:schemeClr val="bg1"/>
                </a:solidFill>
                <a:latin typeface="Herculanum" panose="02000505000000020004" pitchFamily="2" charset="77"/>
              </a:rPr>
              <a:t>When to move on</a:t>
            </a:r>
          </a:p>
        </p:txBody>
      </p:sp>
      <p:sp>
        <p:nvSpPr>
          <p:cNvPr id="5" name="Rectangle 4">
            <a:extLst>
              <a:ext uri="{FF2B5EF4-FFF2-40B4-BE49-F238E27FC236}">
                <a16:creationId xmlns:a16="http://schemas.microsoft.com/office/drawing/2014/main" id="{596CE758-FF33-C34A-B480-4D335C49F554}"/>
              </a:ext>
            </a:extLst>
          </p:cNvPr>
          <p:cNvSpPr/>
          <p:nvPr/>
        </p:nvSpPr>
        <p:spPr>
          <a:xfrm rot="19947511">
            <a:off x="850122" y="4405947"/>
            <a:ext cx="6096000" cy="646331"/>
          </a:xfrm>
          <a:prstGeom prst="rect">
            <a:avLst/>
          </a:prstGeom>
        </p:spPr>
        <p:txBody>
          <a:bodyPr>
            <a:spAutoFit/>
          </a:bodyPr>
          <a:lstStyle/>
          <a:p>
            <a:r>
              <a:rPr lang="en-US" dirty="0">
                <a:latin typeface="Herculanum" panose="02000505000000020004" pitchFamily="2" charset="77"/>
              </a:rPr>
              <a:t>Challenge:</a:t>
            </a:r>
          </a:p>
          <a:p>
            <a:r>
              <a:rPr lang="en-US" dirty="0">
                <a:latin typeface="Herculanum" panose="02000505000000020004" pitchFamily="2" charset="77"/>
              </a:rPr>
              <a:t>Easier to go back to previous contacts</a:t>
            </a:r>
          </a:p>
        </p:txBody>
      </p:sp>
    </p:spTree>
    <p:extLst>
      <p:ext uri="{BB962C8B-B14F-4D97-AF65-F5344CB8AC3E}">
        <p14:creationId xmlns:p14="http://schemas.microsoft.com/office/powerpoint/2010/main" val="4275933335"/>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 calcmode="lin" valueType="num">
                                      <p:cBhvr>
                                        <p:cTn id="39" dur="1000" fill="hold"/>
                                        <p:tgtEl>
                                          <p:spTgt spid="5"/>
                                        </p:tgtEl>
                                        <p:attrNameLst>
                                          <p:attrName>ppt_w</p:attrName>
                                        </p:attrNameLst>
                                      </p:cBhvr>
                                      <p:tavLst>
                                        <p:tav tm="0">
                                          <p:val>
                                            <p:fltVal val="0"/>
                                          </p:val>
                                        </p:tav>
                                        <p:tav tm="100000">
                                          <p:val>
                                            <p:strVal val="#ppt_w"/>
                                          </p:val>
                                        </p:tav>
                                      </p:tavLst>
                                    </p:anim>
                                    <p:anim calcmode="lin" valueType="num">
                                      <p:cBhvr>
                                        <p:cTn id="40" dur="1000" fill="hold"/>
                                        <p:tgtEl>
                                          <p:spTgt spid="5"/>
                                        </p:tgtEl>
                                        <p:attrNameLst>
                                          <p:attrName>ppt_h</p:attrName>
                                        </p:attrNameLst>
                                      </p:cBhvr>
                                      <p:tavLst>
                                        <p:tav tm="0">
                                          <p:val>
                                            <p:fltVal val="0"/>
                                          </p:val>
                                        </p:tav>
                                        <p:tav tm="100000">
                                          <p:val>
                                            <p:strVal val="#ppt_h"/>
                                          </p:val>
                                        </p:tav>
                                      </p:tavLst>
                                    </p:anim>
                                    <p:anim calcmode="lin" valueType="num">
                                      <p:cBhvr>
                                        <p:cTn id="41" dur="1000" fill="hold"/>
                                        <p:tgtEl>
                                          <p:spTgt spid="5"/>
                                        </p:tgtEl>
                                        <p:attrNameLst>
                                          <p:attrName>style.rotation</p:attrName>
                                        </p:attrNameLst>
                                      </p:cBhvr>
                                      <p:tavLst>
                                        <p:tav tm="0">
                                          <p:val>
                                            <p:fltVal val="90"/>
                                          </p:val>
                                        </p:tav>
                                        <p:tav tm="100000">
                                          <p:val>
                                            <p:fltVal val="0"/>
                                          </p:val>
                                        </p:tav>
                                      </p:tavLst>
                                    </p:anim>
                                    <p:animEffect transition="in" filter="fade">
                                      <p:cBhvr>
                                        <p:cTn id="42" dur="1000"/>
                                        <p:tgtEl>
                                          <p:spTgt spid="5"/>
                                        </p:tgtEl>
                                      </p:cBhvr>
                                    </p:animEffect>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US" dirty="0">
                <a:solidFill>
                  <a:srgbClr val="FFFFFF"/>
                </a:solidFill>
              </a:rPr>
              <a:t>Charisma – enjoy what you are doing</a:t>
            </a:r>
          </a:p>
        </p:txBody>
      </p:sp>
      <p:sp>
        <p:nvSpPr>
          <p:cNvPr id="3" name="Content Placeholder 2"/>
          <p:cNvSpPr>
            <a:spLocks noGrp="1"/>
          </p:cNvSpPr>
          <p:nvPr>
            <p:ph idx="1"/>
          </p:nvPr>
        </p:nvSpPr>
        <p:spPr>
          <a:xfrm>
            <a:off x="6090574" y="801866"/>
            <a:ext cx="5306084" cy="5230634"/>
          </a:xfrm>
        </p:spPr>
        <p:txBody>
          <a:bodyPr anchor="ctr">
            <a:normAutofit/>
          </a:bodyPr>
          <a:lstStyle/>
          <a:p>
            <a:r>
              <a:rPr lang="en-US" sz="2400" dirty="0">
                <a:solidFill>
                  <a:srgbClr val="000000"/>
                </a:solidFill>
              </a:rPr>
              <a:t>John 15:11</a:t>
            </a:r>
          </a:p>
          <a:p>
            <a:pPr lvl="1"/>
            <a:r>
              <a:rPr lang="en-US" sz="2000" dirty="0">
                <a:solidFill>
                  <a:srgbClr val="000000"/>
                </a:solidFill>
              </a:rPr>
              <a:t>If you do this simply because you have to, you won’t be good at it</a:t>
            </a:r>
          </a:p>
          <a:p>
            <a:pPr lvl="1"/>
            <a:r>
              <a:rPr lang="en-US" sz="2000" dirty="0">
                <a:solidFill>
                  <a:srgbClr val="000000"/>
                </a:solidFill>
              </a:rPr>
              <a:t>Learn to enjoy the fight</a:t>
            </a:r>
          </a:p>
          <a:p>
            <a:pPr lvl="1"/>
            <a:r>
              <a:rPr lang="en-US" sz="2000" dirty="0">
                <a:solidFill>
                  <a:srgbClr val="000000"/>
                </a:solidFill>
              </a:rPr>
              <a:t>One of my greatest joys in life – good Bible studies with nonbelievers</a:t>
            </a:r>
          </a:p>
          <a:p>
            <a:endParaRPr lang="en-US" sz="2400" dirty="0">
              <a:solidFill>
                <a:srgbClr val="000000"/>
              </a:solidFill>
            </a:endParaRPr>
          </a:p>
        </p:txBody>
      </p:sp>
    </p:spTree>
    <p:extLst>
      <p:ext uri="{BB962C8B-B14F-4D97-AF65-F5344CB8AC3E}">
        <p14:creationId xmlns:p14="http://schemas.microsoft.com/office/powerpoint/2010/main" val="16241217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US" dirty="0">
                <a:solidFill>
                  <a:srgbClr val="FFFFFF"/>
                </a:solidFill>
              </a:rPr>
              <a:t>Conviction</a:t>
            </a:r>
          </a:p>
        </p:txBody>
      </p:sp>
      <p:sp>
        <p:nvSpPr>
          <p:cNvPr id="3" name="Content Placeholder 2"/>
          <p:cNvSpPr>
            <a:spLocks noGrp="1"/>
          </p:cNvSpPr>
          <p:nvPr>
            <p:ph type="body" idx="1"/>
          </p:nvPr>
        </p:nvSpPr>
        <p:spPr>
          <a:xfrm>
            <a:off x="6090574" y="801866"/>
            <a:ext cx="5306084" cy="5230634"/>
          </a:xfrm>
        </p:spPr>
        <p:txBody>
          <a:bodyPr anchor="ctr">
            <a:normAutofit/>
          </a:bodyPr>
          <a:lstStyle/>
          <a:p>
            <a:r>
              <a:rPr lang="en-US" sz="2400" dirty="0">
                <a:solidFill>
                  <a:srgbClr val="000000"/>
                </a:solidFill>
              </a:rPr>
              <a:t>Luke 6:39-40</a:t>
            </a:r>
          </a:p>
          <a:p>
            <a:pPr lvl="1"/>
            <a:r>
              <a:rPr lang="en-US" sz="2000" dirty="0">
                <a:solidFill>
                  <a:srgbClr val="000000"/>
                </a:solidFill>
              </a:rPr>
              <a:t>Jesus makes us (His disciples) to be like Him</a:t>
            </a:r>
          </a:p>
          <a:p>
            <a:pPr lvl="1"/>
            <a:r>
              <a:rPr lang="en-US" sz="2000" dirty="0">
                <a:solidFill>
                  <a:srgbClr val="000000"/>
                </a:solidFill>
              </a:rPr>
              <a:t>Who is more important than what</a:t>
            </a:r>
          </a:p>
          <a:p>
            <a:r>
              <a:rPr lang="en-US" sz="2400" dirty="0">
                <a:solidFill>
                  <a:srgbClr val="000000"/>
                </a:solidFill>
              </a:rPr>
              <a:t>2 Corinthians 4:13</a:t>
            </a:r>
          </a:p>
          <a:p>
            <a:pPr lvl="1"/>
            <a:r>
              <a:rPr lang="en-US" sz="2000" dirty="0">
                <a:solidFill>
                  <a:srgbClr val="000000"/>
                </a:solidFill>
              </a:rPr>
              <a:t>If we believe, we speak!</a:t>
            </a:r>
          </a:p>
          <a:p>
            <a:pPr lvl="1"/>
            <a:r>
              <a:rPr lang="en-US" sz="2000" dirty="0">
                <a:solidFill>
                  <a:srgbClr val="000000"/>
                </a:solidFill>
              </a:rPr>
              <a:t>Why is more important than how</a:t>
            </a:r>
            <a:endParaRPr lang="en-US" sz="2400" dirty="0">
              <a:solidFill>
                <a:srgbClr val="000000"/>
              </a:solidFill>
            </a:endParaRPr>
          </a:p>
          <a:p>
            <a:r>
              <a:rPr lang="en-US" sz="2400" dirty="0">
                <a:solidFill>
                  <a:srgbClr val="000000"/>
                </a:solidFill>
              </a:rPr>
              <a:t>No silver bullet</a:t>
            </a:r>
          </a:p>
          <a:p>
            <a:pPr lvl="1"/>
            <a:r>
              <a:rPr lang="en-US" sz="2000" dirty="0">
                <a:solidFill>
                  <a:srgbClr val="000000"/>
                </a:solidFill>
              </a:rPr>
              <a:t>Example of OFC seminar on evangelism</a:t>
            </a:r>
          </a:p>
          <a:p>
            <a:pPr lvl="1"/>
            <a:r>
              <a:rPr lang="en-US" sz="2000" dirty="0">
                <a:solidFill>
                  <a:srgbClr val="000000"/>
                </a:solidFill>
              </a:rPr>
              <a:t>My dad – stick a knife in your heart</a:t>
            </a:r>
          </a:p>
          <a:p>
            <a:pPr marL="457200" lvl="1" indent="0">
              <a:buNone/>
            </a:pPr>
            <a:endParaRPr lang="en-US" sz="2000" dirty="0">
              <a:solidFill>
                <a:srgbClr val="000000"/>
              </a:solidFill>
            </a:endParaRPr>
          </a:p>
        </p:txBody>
      </p:sp>
    </p:spTree>
    <p:extLst>
      <p:ext uri="{BB962C8B-B14F-4D97-AF65-F5344CB8AC3E}">
        <p14:creationId xmlns:p14="http://schemas.microsoft.com/office/powerpoint/2010/main" val="2925853321"/>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 calcmode="lin" valueType="num">
                                      <p:cBhvr additive="base">
                                        <p:cTn id="2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anim calcmode="lin" valueType="num">
                                      <p:cBhvr additive="base">
                                        <p:cTn id="3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7" end="7"/>
                                            </p:txEl>
                                          </p:spTgt>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anim calcmode="lin" valueType="num">
                                      <p:cBhvr additive="base">
                                        <p:cTn id="43"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hild looking at the camera&#10;&#10;Description automatically generated">
            <a:extLst>
              <a:ext uri="{FF2B5EF4-FFF2-40B4-BE49-F238E27FC236}">
                <a16:creationId xmlns:a16="http://schemas.microsoft.com/office/drawing/2014/main" id="{D5A1CE4B-199B-FD4E-9A77-B9E76FBC5CF9}"/>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2973" r="24791" b="-1"/>
          <a:stretch/>
        </p:blipFill>
        <p:spPr>
          <a:xfrm>
            <a:off x="5797543" y="10"/>
            <a:ext cx="6394152" cy="6857990"/>
          </a:xfrm>
          <a:prstGeom prst="rect">
            <a:avLst/>
          </a:prstGeom>
        </p:spPr>
      </p:pic>
      <p:pic>
        <p:nvPicPr>
          <p:cNvPr id="20" name="Picture 17">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title"/>
          </p:nvPr>
        </p:nvSpPr>
        <p:spPr>
          <a:xfrm>
            <a:off x="804998" y="798445"/>
            <a:ext cx="4803636" cy="1311664"/>
          </a:xfrm>
        </p:spPr>
        <p:txBody>
          <a:bodyPr>
            <a:normAutofit/>
          </a:bodyPr>
          <a:lstStyle/>
          <a:p>
            <a:r>
              <a:rPr lang="en-US" sz="3400">
                <a:solidFill>
                  <a:srgbClr val="000000"/>
                </a:solidFill>
              </a:rPr>
              <a:t>Charisma – be interested in the material</a:t>
            </a:r>
          </a:p>
        </p:txBody>
      </p:sp>
      <p:sp>
        <p:nvSpPr>
          <p:cNvPr id="3" name="Content Placeholder 2"/>
          <p:cNvSpPr>
            <a:spLocks noGrp="1"/>
          </p:cNvSpPr>
          <p:nvPr>
            <p:ph idx="1"/>
          </p:nvPr>
        </p:nvSpPr>
        <p:spPr>
          <a:xfrm>
            <a:off x="804997" y="2272143"/>
            <a:ext cx="4706803" cy="3788830"/>
          </a:xfrm>
        </p:spPr>
        <p:txBody>
          <a:bodyPr anchor="ctr">
            <a:normAutofit/>
          </a:bodyPr>
          <a:lstStyle/>
          <a:p>
            <a:r>
              <a:rPr lang="en-US" sz="2000">
                <a:solidFill>
                  <a:srgbClr val="000000"/>
                </a:solidFill>
              </a:rPr>
              <a:t>Luke 10:38-42</a:t>
            </a:r>
          </a:p>
          <a:p>
            <a:r>
              <a:rPr lang="en-US" sz="2000">
                <a:solidFill>
                  <a:srgbClr val="000000"/>
                </a:solidFill>
              </a:rPr>
              <a:t>How can you expect others to be interested in the material if you are bored just because you have seen it before? </a:t>
            </a:r>
          </a:p>
          <a:p>
            <a:r>
              <a:rPr lang="en-US" sz="2000">
                <a:solidFill>
                  <a:srgbClr val="000000"/>
                </a:solidFill>
              </a:rPr>
              <a:t>Example of Amway guy – mortality rate of policeman</a:t>
            </a:r>
          </a:p>
          <a:p>
            <a:r>
              <a:rPr lang="en-US" sz="2000">
                <a:solidFill>
                  <a:srgbClr val="000000"/>
                </a:solidFill>
              </a:rPr>
              <a:t>Whether you lead the study or are helping out with it, you should be interested!</a:t>
            </a:r>
          </a:p>
        </p:txBody>
      </p:sp>
    </p:spTree>
    <p:extLst>
      <p:ext uri="{BB962C8B-B14F-4D97-AF65-F5344CB8AC3E}">
        <p14:creationId xmlns:p14="http://schemas.microsoft.com/office/powerpoint/2010/main" val="3951273818"/>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74ED2FF-53EC-8047-91E2-7ED77CE40D31}"/>
              </a:ext>
            </a:extLst>
          </p:cNvPr>
          <p:cNvPicPr>
            <a:picLocks noChangeAspect="1"/>
          </p:cNvPicPr>
          <p:nvPr/>
        </p:nvPicPr>
        <p:blipFill rotWithShape="1">
          <a:blip r:embed="rId2">
            <a:extLst>
              <a:ext uri="{28A0092B-C50C-407E-A947-70E740481C1C}">
                <a14:useLocalDpi xmlns:a14="http://schemas.microsoft.com/office/drawing/2010/main" val="0"/>
              </a:ext>
            </a:extLst>
          </a:blip>
          <a:srcRect l="4583" r="1791"/>
          <a:stretch/>
        </p:blipFill>
        <p:spPr>
          <a:xfrm>
            <a:off x="-11909" y="10"/>
            <a:ext cx="6324601" cy="6857990"/>
          </a:xfrm>
          <a:prstGeom prst="rect">
            <a:avLst/>
          </a:prstGeom>
        </p:spPr>
      </p:pic>
      <p:pic>
        <p:nvPicPr>
          <p:cNvPr id="18" name="Picture 17">
            <a:extLst>
              <a:ext uri="{FF2B5EF4-FFF2-40B4-BE49-F238E27FC236}">
                <a16:creationId xmlns:a16="http://schemas.microsoft.com/office/drawing/2014/main" id="{19AE98B8-B73A-4724-B639-017087F9239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751320" y="4560914"/>
            <a:ext cx="4869179" cy="1325563"/>
          </a:xfrm>
        </p:spPr>
        <p:txBody>
          <a:bodyPr>
            <a:normAutofit/>
          </a:bodyPr>
          <a:lstStyle/>
          <a:p>
            <a:r>
              <a:rPr lang="en-US" sz="3700">
                <a:solidFill>
                  <a:srgbClr val="000000"/>
                </a:solidFill>
              </a:rPr>
              <a:t>Charisma – make the presentation your own</a:t>
            </a:r>
          </a:p>
        </p:txBody>
      </p:sp>
      <p:sp>
        <p:nvSpPr>
          <p:cNvPr id="3" name="Content Placeholder 2"/>
          <p:cNvSpPr>
            <a:spLocks noGrp="1"/>
          </p:cNvSpPr>
          <p:nvPr>
            <p:ph idx="1"/>
          </p:nvPr>
        </p:nvSpPr>
        <p:spPr>
          <a:xfrm>
            <a:off x="6751321" y="1382165"/>
            <a:ext cx="4869179" cy="3047946"/>
          </a:xfrm>
        </p:spPr>
        <p:txBody>
          <a:bodyPr anchor="b">
            <a:normAutofit/>
          </a:bodyPr>
          <a:lstStyle/>
          <a:p>
            <a:r>
              <a:rPr lang="en-US" sz="1500" dirty="0">
                <a:solidFill>
                  <a:srgbClr val="000000"/>
                </a:solidFill>
              </a:rPr>
              <a:t>Paul often spoke of “my gospel”</a:t>
            </a:r>
          </a:p>
          <a:p>
            <a:r>
              <a:rPr lang="en-US" sz="1500" dirty="0">
                <a:solidFill>
                  <a:srgbClr val="000000"/>
                </a:solidFill>
              </a:rPr>
              <a:t>Philippians 1:5</a:t>
            </a:r>
          </a:p>
          <a:p>
            <a:pPr lvl="1"/>
            <a:r>
              <a:rPr lang="en-US" sz="1500" dirty="0">
                <a:solidFill>
                  <a:srgbClr val="000000"/>
                </a:solidFill>
              </a:rPr>
              <a:t>Participation in the gospel</a:t>
            </a:r>
          </a:p>
          <a:p>
            <a:pPr lvl="1"/>
            <a:r>
              <a:rPr lang="en-US" sz="1500" dirty="0">
                <a:solidFill>
                  <a:srgbClr val="000000"/>
                </a:solidFill>
              </a:rPr>
              <a:t>Others develop tracks to run on</a:t>
            </a:r>
          </a:p>
          <a:p>
            <a:pPr lvl="1"/>
            <a:r>
              <a:rPr lang="en-US" sz="1500" dirty="0">
                <a:solidFill>
                  <a:srgbClr val="000000"/>
                </a:solidFill>
              </a:rPr>
              <a:t>If you just plod through the material, you demonstrate lack of preparation and lack of interest</a:t>
            </a:r>
          </a:p>
          <a:p>
            <a:pPr lvl="1"/>
            <a:r>
              <a:rPr lang="en-US" sz="1500" dirty="0">
                <a:solidFill>
                  <a:srgbClr val="000000"/>
                </a:solidFill>
              </a:rPr>
              <a:t>Personalize it</a:t>
            </a:r>
          </a:p>
          <a:p>
            <a:pPr lvl="1"/>
            <a:r>
              <a:rPr lang="en-US" sz="1500" dirty="0">
                <a:solidFill>
                  <a:srgbClr val="000000"/>
                </a:solidFill>
              </a:rPr>
              <a:t>Use your own examples</a:t>
            </a:r>
          </a:p>
          <a:p>
            <a:pPr lvl="1"/>
            <a:r>
              <a:rPr lang="en-US" sz="1500" dirty="0">
                <a:solidFill>
                  <a:srgbClr val="000000"/>
                </a:solidFill>
              </a:rPr>
              <a:t>Be yourself</a:t>
            </a:r>
          </a:p>
          <a:p>
            <a:pPr lvl="1"/>
            <a:r>
              <a:rPr lang="en-US" sz="1500" dirty="0">
                <a:solidFill>
                  <a:srgbClr val="000000"/>
                </a:solidFill>
              </a:rPr>
              <a:t>My pre-proof study</a:t>
            </a:r>
          </a:p>
          <a:p>
            <a:endParaRPr lang="en-US" sz="1500" dirty="0">
              <a:solidFill>
                <a:srgbClr val="000000"/>
              </a:solidFill>
            </a:endParaRPr>
          </a:p>
        </p:txBody>
      </p:sp>
    </p:spTree>
    <p:extLst>
      <p:ext uri="{BB962C8B-B14F-4D97-AF65-F5344CB8AC3E}">
        <p14:creationId xmlns:p14="http://schemas.microsoft.com/office/powerpoint/2010/main" val="182500342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3">
                                            <p:txEl>
                                              <p:pRg st="8" end="8"/>
                                            </p:txEl>
                                          </p:spTgt>
                                        </p:tgtEl>
                                        <p:attrNameLst>
                                          <p:attrName>style.visibility</p:attrName>
                                        </p:attrNameLst>
                                      </p:cBhvr>
                                      <p:to>
                                        <p:strVal val="visible"/>
                                      </p:to>
                                    </p:set>
                                    <p:anim calcmode="lin" valueType="num">
                                      <p:cBhvr additive="base">
                                        <p:cTn id="55"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55320" y="365125"/>
            <a:ext cx="5120114" cy="1692794"/>
          </a:xfrm>
        </p:spPr>
        <p:txBody>
          <a:bodyPr>
            <a:normAutofit/>
          </a:bodyPr>
          <a:lstStyle/>
          <a:p>
            <a:r>
              <a:rPr lang="en-US" sz="3700"/>
              <a:t>Charisma – be interested in them as people</a:t>
            </a:r>
          </a:p>
        </p:txBody>
      </p:sp>
      <p:cxnSp>
        <p:nvCxnSpPr>
          <p:cNvPr id="18" name="Straight Arrow Connector 17">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655321" y="2575034"/>
            <a:ext cx="5120113" cy="3462228"/>
          </a:xfrm>
        </p:spPr>
        <p:txBody>
          <a:bodyPr>
            <a:normAutofit/>
          </a:bodyPr>
          <a:lstStyle/>
          <a:p>
            <a:r>
              <a:rPr lang="en-US" sz="1700" dirty="0"/>
              <a:t>Jesus always cared about people</a:t>
            </a:r>
          </a:p>
          <a:p>
            <a:r>
              <a:rPr lang="en-US" sz="1700" dirty="0"/>
              <a:t>Matthew 15:32, Matthew 8:1-3, Matthew 19:25-26</a:t>
            </a:r>
          </a:p>
          <a:p>
            <a:pPr lvl="1"/>
            <a:r>
              <a:rPr lang="en-US" sz="1700" dirty="0"/>
              <a:t>People are very important; each one is an eternal soul</a:t>
            </a:r>
          </a:p>
          <a:p>
            <a:pPr lvl="1"/>
            <a:r>
              <a:rPr lang="en-US" sz="1700" dirty="0"/>
              <a:t>We are not in a high pressure sales presentation</a:t>
            </a:r>
          </a:p>
          <a:p>
            <a:pPr lvl="1"/>
            <a:r>
              <a:rPr lang="en-US" sz="1700" dirty="0"/>
              <a:t>We don’t want people to have buyer’s remorse</a:t>
            </a:r>
          </a:p>
          <a:p>
            <a:pPr lvl="1"/>
            <a:r>
              <a:rPr lang="en-US" sz="1700" dirty="0"/>
              <a:t>We aren’t just trying to get people dunked</a:t>
            </a:r>
          </a:p>
          <a:p>
            <a:pPr lvl="1"/>
            <a:r>
              <a:rPr lang="en-US" sz="1700" dirty="0"/>
              <a:t>We are trying to help them make it to heaven</a:t>
            </a:r>
          </a:p>
          <a:p>
            <a:pPr lvl="1"/>
            <a:r>
              <a:rPr lang="en-US" sz="1700" dirty="0"/>
              <a:t>We are interested in developing long-term relationships with them in Christ</a:t>
            </a:r>
          </a:p>
          <a:p>
            <a:endParaRPr lang="en-US" sz="1700" dirty="0"/>
          </a:p>
        </p:txBody>
      </p:sp>
      <p:pic>
        <p:nvPicPr>
          <p:cNvPr id="5" name="Picture 4" descr="A picture containing outdoor, ground, road, person&#10;&#10;Description automatically generated">
            <a:extLst>
              <a:ext uri="{FF2B5EF4-FFF2-40B4-BE49-F238E27FC236}">
                <a16:creationId xmlns:a16="http://schemas.microsoft.com/office/drawing/2014/main" id="{E96CB8BE-BCB5-C84F-872E-4568B1BC1575}"/>
              </a:ext>
            </a:extLst>
          </p:cNvPr>
          <p:cNvPicPr>
            <a:picLocks noChangeAspect="1"/>
          </p:cNvPicPr>
          <p:nvPr/>
        </p:nvPicPr>
        <p:blipFill rotWithShape="1">
          <a:blip r:embed="rId2">
            <a:extLst>
              <a:ext uri="{28A0092B-C50C-407E-A947-70E740481C1C}">
                <a14:useLocalDpi xmlns:a14="http://schemas.microsoft.com/office/drawing/2010/main" val="0"/>
              </a:ext>
            </a:extLst>
          </a:blip>
          <a:srcRect l="14158"/>
          <a:stretch/>
        </p:blipFill>
        <p:spPr>
          <a:xfrm>
            <a:off x="5878849" y="10"/>
            <a:ext cx="6313150" cy="6857987"/>
          </a:xfrm>
          <a:custGeom>
            <a:avLst/>
            <a:gdLst>
              <a:gd name="connsiteX0" fmla="*/ 65565 w 6313150"/>
              <a:gd name="connsiteY0" fmla="*/ 0 h 6857997"/>
              <a:gd name="connsiteX1" fmla="*/ 6313150 w 6313150"/>
              <a:gd name="connsiteY1" fmla="*/ 0 h 6857997"/>
              <a:gd name="connsiteX2" fmla="*/ 6313150 w 6313150"/>
              <a:gd name="connsiteY2" fmla="*/ 6857997 h 6857997"/>
              <a:gd name="connsiteX3" fmla="*/ 3293946 w 6313150"/>
              <a:gd name="connsiteY3" fmla="*/ 6857997 h 6857997"/>
              <a:gd name="connsiteX4" fmla="*/ 3235857 w 6313150"/>
              <a:gd name="connsiteY4" fmla="*/ 6823061 h 6857997"/>
              <a:gd name="connsiteX5" fmla="*/ 0 w 6313150"/>
              <a:gd name="connsiteY5" fmla="*/ 951803 h 6857997"/>
              <a:gd name="connsiteX6" fmla="*/ 31536 w 6313150"/>
              <a:gd name="connsiteY6" fmla="*/ 285771 h 68579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
        <p:nvSpPr>
          <p:cNvPr id="4" name="Rectangle 3">
            <a:extLst>
              <a:ext uri="{FF2B5EF4-FFF2-40B4-BE49-F238E27FC236}">
                <a16:creationId xmlns:a16="http://schemas.microsoft.com/office/drawing/2014/main" id="{9E78F9F0-E488-1E46-90F1-F16C40629E9B}"/>
              </a:ext>
            </a:extLst>
          </p:cNvPr>
          <p:cNvSpPr/>
          <p:nvPr/>
        </p:nvSpPr>
        <p:spPr>
          <a:xfrm rot="2065815">
            <a:off x="6275580" y="5003461"/>
            <a:ext cx="6096000" cy="830997"/>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Believe that they can make it</a:t>
            </a:r>
          </a:p>
        </p:txBody>
      </p:sp>
    </p:spTree>
    <p:extLst>
      <p:ext uri="{BB962C8B-B14F-4D97-AF65-F5344CB8AC3E}">
        <p14:creationId xmlns:p14="http://schemas.microsoft.com/office/powerpoint/2010/main" val="7117436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4">
                                            <p:txEl>
                                              <p:pRg st="0" end="0"/>
                                            </p:txEl>
                                          </p:spTgt>
                                        </p:tgtEl>
                                      </p:cBhvr>
                                    </p:animEffect>
                                  </p:childTnLst>
                                </p:cTn>
                              </p:par>
                              <p:par>
                                <p:cTn id="11" presetID="31" presetClass="entr" presetSubtype="0" fill="hold" nodeType="with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10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 calcmode="lin" valueType="num">
                                      <p:cBhvr additive="base">
                                        <p:cTn id="2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additive="base">
                                        <p:cTn id="2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additive="base">
                                        <p:cTn id="3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additive="base">
                                        <p:cTn id="3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 calcmode="lin" valueType="num">
                                      <p:cBhvr additive="base">
                                        <p:cTn id="4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 calcmode="lin" valueType="num">
                                      <p:cBhvr additive="base">
                                        <p:cTn id="5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6" end="6"/>
                                            </p:txEl>
                                          </p:spTgt>
                                        </p:tgtEl>
                                        <p:attrNameLst>
                                          <p:attrName>style.visibility</p:attrName>
                                        </p:attrNameLst>
                                      </p:cBhvr>
                                      <p:to>
                                        <p:strVal val="visible"/>
                                      </p:to>
                                    </p:set>
                                    <p:anim calcmode="lin" valueType="num">
                                      <p:cBhvr additive="base">
                                        <p:cTn id="5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grpId="0" nodeType="clickEffect">
                                  <p:stCondLst>
                                    <p:cond delay="0"/>
                                  </p:stCondLst>
                                  <p:childTnLst>
                                    <p:set>
                                      <p:cBhvr>
                                        <p:cTn id="62" dur="1" fill="hold">
                                          <p:stCondLst>
                                            <p:cond delay="0"/>
                                          </p:stCondLst>
                                        </p:cTn>
                                        <p:tgtEl>
                                          <p:spTgt spid="3">
                                            <p:txEl>
                                              <p:pRg st="7" end="7"/>
                                            </p:txEl>
                                          </p:spTgt>
                                        </p:tgtEl>
                                        <p:attrNameLst>
                                          <p:attrName>style.visibility</p:attrName>
                                        </p:attrNameLst>
                                      </p:cBhvr>
                                      <p:to>
                                        <p:strVal val="visible"/>
                                      </p:to>
                                    </p:set>
                                    <p:anim calcmode="lin" valueType="num">
                                      <p:cBhvr additive="base">
                                        <p:cTn id="63"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4"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17">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84B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767072"/>
            <a:ext cx="6594189" cy="1625210"/>
          </a:xfrm>
        </p:spPr>
        <p:txBody>
          <a:bodyPr>
            <a:normAutofit/>
          </a:bodyPr>
          <a:lstStyle/>
          <a:p>
            <a:pPr algn="r"/>
            <a:r>
              <a:rPr lang="en-US">
                <a:solidFill>
                  <a:srgbClr val="FFFFFF"/>
                </a:solidFill>
              </a:rPr>
              <a:t>Charisma – developing fellowship with Christ</a:t>
            </a:r>
          </a:p>
        </p:txBody>
      </p:sp>
      <p:pic>
        <p:nvPicPr>
          <p:cNvPr id="5" name="Picture 4" descr="A picture containing building, indoor&#10;&#10;Description automatically generated">
            <a:extLst>
              <a:ext uri="{FF2B5EF4-FFF2-40B4-BE49-F238E27FC236}">
                <a16:creationId xmlns:a16="http://schemas.microsoft.com/office/drawing/2014/main" id="{E759C0B3-30B2-8245-A544-5765D2597643}"/>
              </a:ext>
            </a:extLst>
          </p:cNvPr>
          <p:cNvPicPr>
            <a:picLocks noChangeAspect="1"/>
          </p:cNvPicPr>
          <p:nvPr/>
        </p:nvPicPr>
        <p:blipFill rotWithShape="1">
          <a:blip r:embed="rId3">
            <a:extLst>
              <a:ext uri="{28A0092B-C50C-407E-A947-70E740481C1C}">
                <a14:useLocalDpi xmlns:a14="http://schemas.microsoft.com/office/drawing/2010/main" val="0"/>
              </a:ext>
            </a:extLst>
          </a:blip>
          <a:srcRect l="6190" r="154" b="-1"/>
          <a:stretch/>
        </p:blipFill>
        <p:spPr>
          <a:xfrm>
            <a:off x="327547" y="321733"/>
            <a:ext cx="7058306" cy="4107392"/>
          </a:xfrm>
          <a:prstGeom prst="rect">
            <a:avLst/>
          </a:prstGeom>
        </p:spPr>
      </p:pic>
      <p:sp>
        <p:nvSpPr>
          <p:cNvPr id="23" name="Rectangle 19">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19" y="917725"/>
            <a:ext cx="3424739" cy="4852362"/>
          </a:xfrm>
        </p:spPr>
        <p:txBody>
          <a:bodyPr anchor="ctr">
            <a:normAutofit/>
          </a:bodyPr>
          <a:lstStyle/>
          <a:p>
            <a:r>
              <a:rPr lang="en-US" sz="2000" dirty="0">
                <a:solidFill>
                  <a:srgbClr val="FFFFFF"/>
                </a:solidFill>
              </a:rPr>
              <a:t>1 John 1:3</a:t>
            </a:r>
          </a:p>
          <a:p>
            <a:pPr lvl="1"/>
            <a:r>
              <a:rPr lang="en-US" sz="2000" dirty="0">
                <a:solidFill>
                  <a:srgbClr val="FFFFFF"/>
                </a:solidFill>
              </a:rPr>
              <a:t>We through the word do what the apostles did</a:t>
            </a:r>
          </a:p>
          <a:p>
            <a:r>
              <a:rPr lang="en-US" sz="2000" dirty="0">
                <a:solidFill>
                  <a:srgbClr val="FFFFFF"/>
                </a:solidFill>
              </a:rPr>
              <a:t>2 Peter 1:1</a:t>
            </a:r>
          </a:p>
          <a:p>
            <a:pPr lvl="1"/>
            <a:r>
              <a:rPr lang="en-US" sz="2000" dirty="0">
                <a:solidFill>
                  <a:srgbClr val="FFFFFF"/>
                </a:solidFill>
              </a:rPr>
              <a:t>NKJV – “like precious faith”</a:t>
            </a:r>
          </a:p>
          <a:p>
            <a:pPr lvl="1"/>
            <a:r>
              <a:rPr lang="en-US" sz="2000" dirty="0">
                <a:solidFill>
                  <a:srgbClr val="FFFFFF"/>
                </a:solidFill>
              </a:rPr>
              <a:t>Best fellowship – battle buddies</a:t>
            </a:r>
          </a:p>
          <a:p>
            <a:pPr lvl="1"/>
            <a:r>
              <a:rPr lang="en-US" sz="2000" dirty="0">
                <a:solidFill>
                  <a:srgbClr val="FFFFFF"/>
                </a:solidFill>
              </a:rPr>
              <a:t>Fellowship with Christ and each other</a:t>
            </a:r>
          </a:p>
          <a:p>
            <a:endParaRPr lang="en-US" sz="2000" dirty="0">
              <a:solidFill>
                <a:srgbClr val="FFFFFF"/>
              </a:solidFill>
            </a:endParaRPr>
          </a:p>
        </p:txBody>
      </p:sp>
    </p:spTree>
    <p:extLst>
      <p:ext uri="{BB962C8B-B14F-4D97-AF65-F5344CB8AC3E}">
        <p14:creationId xmlns:p14="http://schemas.microsoft.com/office/powerpoint/2010/main" val="275759458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rainbow in a dark forest&#10;&#10;Description automatically generated">
            <a:extLst>
              <a:ext uri="{FF2B5EF4-FFF2-40B4-BE49-F238E27FC236}">
                <a16:creationId xmlns:a16="http://schemas.microsoft.com/office/drawing/2014/main" id="{62CB30EA-34B2-6044-B6C3-56B0986D4684}"/>
              </a:ext>
            </a:extLst>
          </p:cNvPr>
          <p:cNvPicPr>
            <a:picLocks noChangeAspect="1"/>
          </p:cNvPicPr>
          <p:nvPr/>
        </p:nvPicPr>
        <p:blipFill rotWithShape="1">
          <a:blip r:embed="rId2">
            <a:extLst>
              <a:ext uri="{28A0092B-C50C-407E-A947-70E740481C1C}">
                <a14:useLocalDpi xmlns:a14="http://schemas.microsoft.com/office/drawing/2010/main" val="0"/>
              </a:ext>
            </a:extLst>
          </a:blip>
          <a:srcRect t="15730"/>
          <a:stretch/>
        </p:blipFill>
        <p:spPr>
          <a:xfrm>
            <a:off x="-1" y="10"/>
            <a:ext cx="12192000" cy="6857990"/>
          </a:xfrm>
          <a:prstGeom prst="rect">
            <a:avLst/>
          </a:prstGeom>
        </p:spPr>
      </p:pic>
      <p:sp>
        <p:nvSpPr>
          <p:cNvPr id="18"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a:ex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p:cNvSpPr>
            <a:spLocks noGrp="1"/>
          </p:cNvSpPr>
          <p:nvPr>
            <p:ph type="title"/>
          </p:nvPr>
        </p:nvSpPr>
        <p:spPr>
          <a:xfrm>
            <a:off x="709448" y="1913950"/>
            <a:ext cx="4204137" cy="1342754"/>
          </a:xfrm>
        </p:spPr>
        <p:txBody>
          <a:bodyPr>
            <a:normAutofit/>
          </a:bodyPr>
          <a:lstStyle/>
          <a:p>
            <a:pPr algn="ctr"/>
            <a:r>
              <a:rPr lang="en-US" sz="3600"/>
              <a:t>Charisma – enthusiasm</a:t>
            </a:r>
          </a:p>
        </p:txBody>
      </p:sp>
      <p:cxnSp>
        <p:nvCxnSpPr>
          <p:cNvPr id="20" name="Straight Connector 19">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525516" y="3417573"/>
            <a:ext cx="4593021" cy="2619839"/>
          </a:xfrm>
        </p:spPr>
        <p:txBody>
          <a:bodyPr anchor="ctr">
            <a:normAutofit/>
          </a:bodyPr>
          <a:lstStyle/>
          <a:p>
            <a:r>
              <a:rPr lang="en-US" sz="1800"/>
              <a:t>Ephesians 5:18</a:t>
            </a:r>
          </a:p>
          <a:p>
            <a:pPr lvl="1"/>
            <a:r>
              <a:rPr lang="en-US" sz="1800"/>
              <a:t>Be filled with the Spirit</a:t>
            </a:r>
          </a:p>
          <a:p>
            <a:pPr lvl="1"/>
            <a:r>
              <a:rPr lang="en-US" sz="1800"/>
              <a:t>Enthusiasm comes from two Greek words, meaning “God within”</a:t>
            </a:r>
          </a:p>
          <a:p>
            <a:pPr lvl="1"/>
            <a:r>
              <a:rPr lang="en-US" sz="1800"/>
              <a:t>Christians can truly be enthusiastic</a:t>
            </a:r>
          </a:p>
          <a:p>
            <a:pPr lvl="1"/>
            <a:r>
              <a:rPr lang="en-US" sz="1800"/>
              <a:t>People should see Christ within us</a:t>
            </a:r>
          </a:p>
          <a:p>
            <a:pPr lvl="1"/>
            <a:r>
              <a:rPr lang="en-US" sz="1800"/>
              <a:t>We proclaim Him with our lips and with our lives</a:t>
            </a:r>
          </a:p>
          <a:p>
            <a:endParaRPr lang="en-US" sz="1800" dirty="0"/>
          </a:p>
        </p:txBody>
      </p:sp>
      <p:sp>
        <p:nvSpPr>
          <p:cNvPr id="4" name="Rectangle 3">
            <a:extLst>
              <a:ext uri="{FF2B5EF4-FFF2-40B4-BE49-F238E27FC236}">
                <a16:creationId xmlns:a16="http://schemas.microsoft.com/office/drawing/2014/main" id="{9B97BC24-C8C2-B243-B2C0-B7DA49C09EF3}"/>
              </a:ext>
            </a:extLst>
          </p:cNvPr>
          <p:cNvSpPr/>
          <p:nvPr/>
        </p:nvSpPr>
        <p:spPr>
          <a:xfrm rot="20862201">
            <a:off x="7764585" y="4798323"/>
            <a:ext cx="6096000" cy="830997"/>
          </a:xfrm>
          <a:prstGeom prst="rect">
            <a:avLst/>
          </a:prstGeom>
        </p:spPr>
        <p:txBody>
          <a:bodyPr>
            <a:spAutoFit/>
          </a:bodyPr>
          <a:lstStyle/>
          <a:p>
            <a:r>
              <a:rPr lang="en-US" sz="2400" dirty="0">
                <a:solidFill>
                  <a:schemeClr val="bg1"/>
                </a:solidFill>
                <a:latin typeface="Herculanum" panose="02000505000000020004" pitchFamily="2" charset="77"/>
              </a:rPr>
              <a:t>Challenge:</a:t>
            </a:r>
          </a:p>
          <a:p>
            <a:r>
              <a:rPr lang="en-US" sz="2400" dirty="0">
                <a:solidFill>
                  <a:schemeClr val="bg1"/>
                </a:solidFill>
                <a:latin typeface="Herculanum" panose="02000505000000020004" pitchFamily="2" charset="77"/>
              </a:rPr>
              <a:t>Having the right spirit</a:t>
            </a:r>
          </a:p>
        </p:txBody>
      </p:sp>
    </p:spTree>
    <p:extLst>
      <p:ext uri="{BB962C8B-B14F-4D97-AF65-F5344CB8AC3E}">
        <p14:creationId xmlns:p14="http://schemas.microsoft.com/office/powerpoint/2010/main" val="4565808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logo&#10;&#10;Description automatically generated">
            <a:extLst>
              <a:ext uri="{FF2B5EF4-FFF2-40B4-BE49-F238E27FC236}">
                <a16:creationId xmlns:a16="http://schemas.microsoft.com/office/drawing/2014/main" id="{DE8CD3B9-67D4-1E47-85E2-45BD9BE1C930}"/>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r="-2" b="1860"/>
          <a:stretch/>
        </p:blipFill>
        <p:spPr>
          <a:xfrm>
            <a:off x="5797543" y="10"/>
            <a:ext cx="6394152" cy="6857990"/>
          </a:xfrm>
          <a:prstGeom prst="rect">
            <a:avLst/>
          </a:prstGeom>
        </p:spPr>
      </p:pic>
      <p:pic>
        <p:nvPicPr>
          <p:cNvPr id="16" name="Picture 15">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p:cNvSpPr>
            <a:spLocks noGrp="1"/>
          </p:cNvSpPr>
          <p:nvPr>
            <p:ph type="title"/>
          </p:nvPr>
        </p:nvSpPr>
        <p:spPr>
          <a:xfrm>
            <a:off x="804998" y="798445"/>
            <a:ext cx="4803636" cy="1311664"/>
          </a:xfrm>
        </p:spPr>
        <p:txBody>
          <a:bodyPr>
            <a:normAutofit/>
          </a:bodyPr>
          <a:lstStyle/>
          <a:p>
            <a:r>
              <a:rPr lang="en-US">
                <a:solidFill>
                  <a:srgbClr val="000000"/>
                </a:solidFill>
              </a:rPr>
              <a:t>Conclusion</a:t>
            </a:r>
          </a:p>
        </p:txBody>
      </p:sp>
      <p:sp>
        <p:nvSpPr>
          <p:cNvPr id="3" name="Content Placeholder 2"/>
          <p:cNvSpPr>
            <a:spLocks noGrp="1"/>
          </p:cNvSpPr>
          <p:nvPr>
            <p:ph type="body" idx="1"/>
          </p:nvPr>
        </p:nvSpPr>
        <p:spPr>
          <a:xfrm>
            <a:off x="804997" y="2272143"/>
            <a:ext cx="4706803" cy="3788830"/>
          </a:xfrm>
        </p:spPr>
        <p:txBody>
          <a:bodyPr anchor="ctr">
            <a:normAutofit/>
          </a:bodyPr>
          <a:lstStyle/>
          <a:p>
            <a:pPr marL="0" indent="0">
              <a:buNone/>
            </a:pPr>
            <a:r>
              <a:rPr lang="en-US" dirty="0">
                <a:solidFill>
                  <a:srgbClr val="000000"/>
                </a:solidFill>
              </a:rPr>
              <a:t>“Conduct yourselves with wisdom toward outsiders, making the most of the opportunity. Let your speech always be with grace, seasoned as it were, with salt, so that you may know how to respond to each person.” </a:t>
            </a:r>
          </a:p>
          <a:p>
            <a:pPr marL="0" indent="0">
              <a:buNone/>
            </a:pPr>
            <a:r>
              <a:rPr lang="en-US" dirty="0">
                <a:solidFill>
                  <a:srgbClr val="000000"/>
                </a:solidFill>
              </a:rPr>
              <a:t>(Colossians 4:5-6)</a:t>
            </a:r>
          </a:p>
        </p:txBody>
      </p:sp>
    </p:spTree>
    <p:extLst>
      <p:ext uri="{BB962C8B-B14F-4D97-AF65-F5344CB8AC3E}">
        <p14:creationId xmlns:p14="http://schemas.microsoft.com/office/powerpoint/2010/main" val="175660945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01099" y="1396289"/>
            <a:ext cx="5006336" cy="1325563"/>
          </a:xfrm>
        </p:spPr>
        <p:txBody>
          <a:bodyPr>
            <a:normAutofit/>
          </a:bodyPr>
          <a:lstStyle/>
          <a:p>
            <a:r>
              <a:rPr lang="en-US" dirty="0"/>
              <a:t>Conviction – </a:t>
            </a:r>
            <a:br>
              <a:rPr lang="en-US" dirty="0"/>
            </a:br>
            <a:r>
              <a:rPr lang="en-US" dirty="0"/>
              <a:t> about Christ</a:t>
            </a:r>
          </a:p>
        </p:txBody>
      </p:sp>
      <p:sp>
        <p:nvSpPr>
          <p:cNvPr id="3" name="Content Placeholder 2"/>
          <p:cNvSpPr>
            <a:spLocks noGrp="1"/>
          </p:cNvSpPr>
          <p:nvPr>
            <p:ph idx="1"/>
          </p:nvPr>
        </p:nvSpPr>
        <p:spPr>
          <a:xfrm>
            <a:off x="805543" y="2871982"/>
            <a:ext cx="5006336" cy="3181684"/>
          </a:xfrm>
        </p:spPr>
        <p:txBody>
          <a:bodyPr anchor="t">
            <a:normAutofit lnSpcReduction="10000"/>
          </a:bodyPr>
          <a:lstStyle/>
          <a:p>
            <a:r>
              <a:rPr lang="en-US" sz="1800" dirty="0"/>
              <a:t>1 Thessalonians 1:5</a:t>
            </a:r>
          </a:p>
          <a:p>
            <a:pPr lvl="1"/>
            <a:r>
              <a:rPr lang="en-US" sz="1800" dirty="0"/>
              <a:t>Full conviction</a:t>
            </a:r>
          </a:p>
          <a:p>
            <a:r>
              <a:rPr lang="en-US" sz="1800" dirty="0"/>
              <a:t>1 Corinthians 2:1-2</a:t>
            </a:r>
          </a:p>
          <a:p>
            <a:pPr lvl="1"/>
            <a:r>
              <a:rPr lang="en-US" sz="1800" dirty="0"/>
              <a:t>What do you want people to know you for?</a:t>
            </a:r>
          </a:p>
          <a:p>
            <a:r>
              <a:rPr lang="en-US" sz="1800" dirty="0"/>
              <a:t>John 1:41,45; 4:29</a:t>
            </a:r>
          </a:p>
          <a:p>
            <a:pPr lvl="1"/>
            <a:r>
              <a:rPr lang="en-US" sz="1800" dirty="0"/>
              <a:t>When we have conviction about who Jesus is, we have to tell others</a:t>
            </a:r>
          </a:p>
          <a:p>
            <a:r>
              <a:rPr lang="en-US" sz="1800" dirty="0"/>
              <a:t>Mark 5:19</a:t>
            </a:r>
          </a:p>
          <a:p>
            <a:pPr lvl="1"/>
            <a:r>
              <a:rPr lang="en-US" sz="1800" dirty="0"/>
              <a:t>Gratitude for what Jesus has done for us motivates us to share with others</a:t>
            </a:r>
          </a:p>
        </p:txBody>
      </p:sp>
      <p:sp>
        <p:nvSpPr>
          <p:cNvPr id="18" name="Freeform: Shape 17">
            <a:extLst>
              <a:ext uri="{FF2B5EF4-FFF2-40B4-BE49-F238E27FC236}">
                <a16:creationId xmlns:a16="http://schemas.microsoft.com/office/drawing/2014/main" id="{4F74D28C-3268-4E35-8EE1-D92CB4A85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19218" y="0"/>
            <a:ext cx="6172782" cy="6858000"/>
          </a:xfrm>
          <a:custGeom>
            <a:avLst/>
            <a:gdLst>
              <a:gd name="connsiteX0" fmla="*/ 6172782 w 6172782"/>
              <a:gd name="connsiteY0" fmla="*/ 0 h 6858000"/>
              <a:gd name="connsiteX1" fmla="*/ 69075 w 6172782"/>
              <a:gd name="connsiteY1" fmla="*/ 0 h 6858000"/>
              <a:gd name="connsiteX2" fmla="*/ 35131 w 6172782"/>
              <a:gd name="connsiteY2" fmla="*/ 267128 h 6858000"/>
              <a:gd name="connsiteX3" fmla="*/ 0 w 6172782"/>
              <a:gd name="connsiteY3" fmla="*/ 962845 h 6858000"/>
              <a:gd name="connsiteX4" fmla="*/ 3276103 w 6172782"/>
              <a:gd name="connsiteY4" fmla="*/ 6782205 h 6858000"/>
              <a:gd name="connsiteX5" fmla="*/ 3407923 w 6172782"/>
              <a:gd name="connsiteY5" fmla="*/ 6858000 h 6858000"/>
              <a:gd name="connsiteX6" fmla="*/ 6172782 w 617278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72782" h="6858000">
                <a:moveTo>
                  <a:pt x="6172782" y="0"/>
                </a:moveTo>
                <a:lnTo>
                  <a:pt x="69075" y="0"/>
                </a:lnTo>
                <a:lnTo>
                  <a:pt x="35131" y="267128"/>
                </a:lnTo>
                <a:cubicBezTo>
                  <a:pt x="11901" y="495874"/>
                  <a:pt x="0" y="727970"/>
                  <a:pt x="0" y="962845"/>
                </a:cubicBezTo>
                <a:cubicBezTo>
                  <a:pt x="0" y="3429034"/>
                  <a:pt x="1312002" y="5588789"/>
                  <a:pt x="3276103" y="6782205"/>
                </a:cubicBezTo>
                <a:lnTo>
                  <a:pt x="3407923" y="6858000"/>
                </a:lnTo>
                <a:lnTo>
                  <a:pt x="6172782" y="6858000"/>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A group of people standing on a rock&#10;&#10;Description automatically generated">
            <a:extLst>
              <a:ext uri="{FF2B5EF4-FFF2-40B4-BE49-F238E27FC236}">
                <a16:creationId xmlns:a16="http://schemas.microsoft.com/office/drawing/2014/main" id="{47FD6050-E15E-8245-8B40-A7C3D4AA745E}"/>
              </a:ext>
            </a:extLst>
          </p:cNvPr>
          <p:cNvPicPr>
            <a:picLocks noChangeAspect="1"/>
          </p:cNvPicPr>
          <p:nvPr/>
        </p:nvPicPr>
        <p:blipFill rotWithShape="1">
          <a:blip r:embed="rId2">
            <a:extLst>
              <a:ext uri="{28A0092B-C50C-407E-A947-70E740481C1C}">
                <a14:useLocalDpi xmlns:a14="http://schemas.microsoft.com/office/drawing/2010/main" val="0"/>
              </a:ext>
            </a:extLst>
          </a:blip>
          <a:srcRect l="16426" r="10448" b="2"/>
          <a:stretch/>
        </p:blipFill>
        <p:spPr>
          <a:xfrm>
            <a:off x="6167846" y="10"/>
            <a:ext cx="6024154" cy="6857990"/>
          </a:xfrm>
          <a:custGeom>
            <a:avLst/>
            <a:gdLst>
              <a:gd name="connsiteX0" fmla="*/ 70374 w 6024154"/>
              <a:gd name="connsiteY0" fmla="*/ 0 h 6858000"/>
              <a:gd name="connsiteX1" fmla="*/ 6024154 w 6024154"/>
              <a:gd name="connsiteY1" fmla="*/ 0 h 6858000"/>
              <a:gd name="connsiteX2" fmla="*/ 6024154 w 6024154"/>
              <a:gd name="connsiteY2" fmla="*/ 6858000 h 6858000"/>
              <a:gd name="connsiteX3" fmla="*/ 3587167 w 6024154"/>
              <a:gd name="connsiteY3" fmla="*/ 6858000 h 6858000"/>
              <a:gd name="connsiteX4" fmla="*/ 3474220 w 6024154"/>
              <a:gd name="connsiteY4" fmla="*/ 6800152 h 6858000"/>
              <a:gd name="connsiteX5" fmla="*/ 0 w 6024154"/>
              <a:gd name="connsiteY5" fmla="*/ 962844 h 6858000"/>
              <a:gd name="connsiteX6" fmla="*/ 34274 w 6024154"/>
              <a:gd name="connsiteY6" fmla="*/ 28409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70374" y="0"/>
                </a:moveTo>
                <a:lnTo>
                  <a:pt x="6024154" y="0"/>
                </a:lnTo>
                <a:lnTo>
                  <a:pt x="6024154" y="6858000"/>
                </a:lnTo>
                <a:lnTo>
                  <a:pt x="3587167" y="6858000"/>
                </a:lnTo>
                <a:lnTo>
                  <a:pt x="3474220" y="6800152"/>
                </a:lnTo>
                <a:cubicBezTo>
                  <a:pt x="1404818" y="5675986"/>
                  <a:pt x="0" y="3483472"/>
                  <a:pt x="0" y="962844"/>
                </a:cubicBezTo>
                <a:cubicBezTo>
                  <a:pt x="0" y="733696"/>
                  <a:pt x="11610" y="507260"/>
                  <a:pt x="34274" y="284091"/>
                </a:cubicBezTo>
                <a:close/>
              </a:path>
            </a:pathLst>
          </a:custGeom>
        </p:spPr>
      </p:pic>
      <p:sp>
        <p:nvSpPr>
          <p:cNvPr id="4" name="Rectangle 3">
            <a:extLst>
              <a:ext uri="{FF2B5EF4-FFF2-40B4-BE49-F238E27FC236}">
                <a16:creationId xmlns:a16="http://schemas.microsoft.com/office/drawing/2014/main" id="{F6796092-7BD5-9044-B59D-7C3D8E1475DB}"/>
              </a:ext>
            </a:extLst>
          </p:cNvPr>
          <p:cNvSpPr/>
          <p:nvPr/>
        </p:nvSpPr>
        <p:spPr>
          <a:xfrm rot="20975458">
            <a:off x="4293995" y="2306352"/>
            <a:ext cx="6096000" cy="830997"/>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Rejection</a:t>
            </a:r>
          </a:p>
        </p:txBody>
      </p:sp>
      <p:sp>
        <p:nvSpPr>
          <p:cNvPr id="5" name="Rectangle 4">
            <a:extLst>
              <a:ext uri="{FF2B5EF4-FFF2-40B4-BE49-F238E27FC236}">
                <a16:creationId xmlns:a16="http://schemas.microsoft.com/office/drawing/2014/main" id="{94323C8B-3532-DF46-97A0-608D6BEFC9B9}"/>
              </a:ext>
            </a:extLst>
          </p:cNvPr>
          <p:cNvSpPr/>
          <p:nvPr/>
        </p:nvSpPr>
        <p:spPr>
          <a:xfrm rot="678914">
            <a:off x="5359119" y="5221429"/>
            <a:ext cx="6096000" cy="1200329"/>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Vulnerability </a:t>
            </a:r>
          </a:p>
          <a:p>
            <a:r>
              <a:rPr lang="en-US" sz="2400" dirty="0">
                <a:latin typeface="Herculanum" panose="02000505000000020004" pitchFamily="2" charset="77"/>
              </a:rPr>
              <a:t>and shortcomings</a:t>
            </a:r>
          </a:p>
        </p:txBody>
      </p:sp>
    </p:spTree>
    <p:extLst>
      <p:ext uri="{BB962C8B-B14F-4D97-AF65-F5344CB8AC3E}">
        <p14:creationId xmlns:p14="http://schemas.microsoft.com/office/powerpoint/2010/main" val="2514853346"/>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ppt_w</p:attrName>
                                        </p:attrNameLst>
                                      </p:cBhvr>
                                      <p:tavLst>
                                        <p:tav tm="0">
                                          <p:val>
                                            <p:fltVal val="0"/>
                                          </p:val>
                                        </p:tav>
                                        <p:tav tm="100000">
                                          <p:val>
                                            <p:strVal val="#ppt_w"/>
                                          </p:val>
                                        </p:tav>
                                      </p:tavLst>
                                    </p:anim>
                                    <p:anim calcmode="lin" valueType="num">
                                      <p:cBhvr>
                                        <p:cTn id="20" dur="1000" fill="hold"/>
                                        <p:tgtEl>
                                          <p:spTgt spid="4"/>
                                        </p:tgtEl>
                                        <p:attrNameLst>
                                          <p:attrName>ppt_h</p:attrName>
                                        </p:attrNameLst>
                                      </p:cBhvr>
                                      <p:tavLst>
                                        <p:tav tm="0">
                                          <p:val>
                                            <p:fltVal val="0"/>
                                          </p:val>
                                        </p:tav>
                                        <p:tav tm="100000">
                                          <p:val>
                                            <p:strVal val="#ppt_h"/>
                                          </p:val>
                                        </p:tav>
                                      </p:tavLst>
                                    </p:anim>
                                    <p:anim calcmode="lin" valueType="num">
                                      <p:cBhvr>
                                        <p:cTn id="21" dur="1000" fill="hold"/>
                                        <p:tgtEl>
                                          <p:spTgt spid="4"/>
                                        </p:tgtEl>
                                        <p:attrNameLst>
                                          <p:attrName>style.rotation</p:attrName>
                                        </p:attrNameLst>
                                      </p:cBhvr>
                                      <p:tavLst>
                                        <p:tav tm="0">
                                          <p:val>
                                            <p:fltVal val="90"/>
                                          </p:val>
                                        </p:tav>
                                        <p:tav tm="100000">
                                          <p:val>
                                            <p:fltVal val="0"/>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3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anim calcmode="lin" valueType="num">
                                      <p:cBhvr>
                                        <p:cTn id="51" dur="1000" fill="hold"/>
                                        <p:tgtEl>
                                          <p:spTgt spid="5"/>
                                        </p:tgtEl>
                                        <p:attrNameLst>
                                          <p:attrName>ppt_w</p:attrName>
                                        </p:attrNameLst>
                                      </p:cBhvr>
                                      <p:tavLst>
                                        <p:tav tm="0">
                                          <p:val>
                                            <p:fltVal val="0"/>
                                          </p:val>
                                        </p:tav>
                                        <p:tav tm="100000">
                                          <p:val>
                                            <p:strVal val="#ppt_w"/>
                                          </p:val>
                                        </p:tav>
                                      </p:tavLst>
                                    </p:anim>
                                    <p:anim calcmode="lin" valueType="num">
                                      <p:cBhvr>
                                        <p:cTn id="52" dur="1000" fill="hold"/>
                                        <p:tgtEl>
                                          <p:spTgt spid="5"/>
                                        </p:tgtEl>
                                        <p:attrNameLst>
                                          <p:attrName>ppt_h</p:attrName>
                                        </p:attrNameLst>
                                      </p:cBhvr>
                                      <p:tavLst>
                                        <p:tav tm="0">
                                          <p:val>
                                            <p:fltVal val="0"/>
                                          </p:val>
                                        </p:tav>
                                        <p:tav tm="100000">
                                          <p:val>
                                            <p:strVal val="#ppt_h"/>
                                          </p:val>
                                        </p:tav>
                                      </p:tavLst>
                                    </p:anim>
                                    <p:anim calcmode="lin" valueType="num">
                                      <p:cBhvr>
                                        <p:cTn id="53" dur="1000" fill="hold"/>
                                        <p:tgtEl>
                                          <p:spTgt spid="5"/>
                                        </p:tgtEl>
                                        <p:attrNameLst>
                                          <p:attrName>style.rotation</p:attrName>
                                        </p:attrNameLst>
                                      </p:cBhvr>
                                      <p:tavLst>
                                        <p:tav tm="0">
                                          <p:val>
                                            <p:fltVal val="90"/>
                                          </p:val>
                                        </p:tav>
                                        <p:tav tm="100000">
                                          <p:val>
                                            <p:fltVal val="0"/>
                                          </p:val>
                                        </p:tav>
                                      </p:tavLst>
                                    </p:anim>
                                    <p:animEffect transition="in" filter="fade">
                                      <p:cBhvr>
                                        <p:cTn id="54" dur="1000"/>
                                        <p:tgtEl>
                                          <p:spTgt spid="5"/>
                                        </p:tgtEl>
                                      </p:cBhvr>
                                    </p:animEffect>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additive="base">
                                        <p:cTn id="5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nodeType="click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anim calcmode="lin" valueType="num">
                                      <p:cBhvr additive="base">
                                        <p:cTn id="6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a:normAutofit/>
          </a:bodyPr>
          <a:lstStyle/>
          <a:p>
            <a:pPr algn="r"/>
            <a:r>
              <a:rPr lang="en-US">
                <a:solidFill>
                  <a:schemeClr val="accent1"/>
                </a:solidFill>
              </a:rPr>
              <a:t>Conviction –about the Church</a:t>
            </a:r>
          </a:p>
        </p:txBody>
      </p:sp>
      <p:cxnSp>
        <p:nvCxnSpPr>
          <p:cNvPr id="20" name="Straight Connector 1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7"/>
            <a:ext cx="6377769" cy="4930246"/>
          </a:xfrm>
        </p:spPr>
        <p:txBody>
          <a:bodyPr anchor="ctr">
            <a:normAutofit/>
          </a:bodyPr>
          <a:lstStyle/>
          <a:p>
            <a:r>
              <a:rPr lang="en-US" sz="2400"/>
              <a:t>John the Immerser preached the coming kingdom</a:t>
            </a:r>
          </a:p>
          <a:p>
            <a:r>
              <a:rPr lang="en-US" sz="2400"/>
              <a:t>Jesus preached the coming kingdom</a:t>
            </a:r>
          </a:p>
          <a:p>
            <a:r>
              <a:rPr lang="en-US" sz="2400"/>
              <a:t>Apostles preached the kingdom</a:t>
            </a:r>
          </a:p>
          <a:p>
            <a:r>
              <a:rPr lang="en-US" sz="2400"/>
              <a:t>Ephesians 4:4-6</a:t>
            </a:r>
          </a:p>
          <a:p>
            <a:pPr lvl="1"/>
            <a:r>
              <a:rPr lang="en-US"/>
              <a:t>People have a serious problem with one church</a:t>
            </a:r>
          </a:p>
          <a:p>
            <a:pPr lvl="1"/>
            <a:r>
              <a:rPr lang="en-US"/>
              <a:t>Do you have conviction about this?</a:t>
            </a:r>
          </a:p>
          <a:p>
            <a:pPr lvl="1"/>
            <a:r>
              <a:rPr lang="en-US"/>
              <a:t>You can’t like Christ, but despise His wife</a:t>
            </a:r>
          </a:p>
          <a:p>
            <a:pPr lvl="1"/>
            <a:r>
              <a:rPr lang="en-US"/>
              <a:t>You can’t be committed to Christ without commitment to His church</a:t>
            </a:r>
          </a:p>
        </p:txBody>
      </p:sp>
    </p:spTree>
    <p:extLst>
      <p:ext uri="{BB962C8B-B14F-4D97-AF65-F5344CB8AC3E}">
        <p14:creationId xmlns:p14="http://schemas.microsoft.com/office/powerpoint/2010/main" val="3511787266"/>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additive="base">
                                        <p:cTn id="2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 calcmode="lin" valueType="num">
                                      <p:cBhvr additive="base">
                                        <p:cTn id="3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35" presetID="2" presetClass="entr" presetSubtype="4" fill="hold" grpId="0" nodeType="with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3">
                                            <p:txEl>
                                              <p:pRg st="7" end="7"/>
                                            </p:txEl>
                                          </p:spTgt>
                                        </p:tgtEl>
                                        <p:attrNameLst>
                                          <p:attrName>style.visibility</p:attrName>
                                        </p:attrNameLst>
                                      </p:cBhvr>
                                      <p:to>
                                        <p:strVal val="visible"/>
                                      </p:to>
                                    </p:set>
                                    <p:anim calcmode="lin" valueType="num">
                                      <p:cBhvr additive="base">
                                        <p:cTn id="41"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close up of a fire&#10;&#10;Description automatically generated">
            <a:extLst>
              <a:ext uri="{FF2B5EF4-FFF2-40B4-BE49-F238E27FC236}">
                <a16:creationId xmlns:a16="http://schemas.microsoft.com/office/drawing/2014/main" id="{5C956363-D88D-4341-903F-7158A1989024}"/>
              </a:ext>
            </a:extLst>
          </p:cNvPr>
          <p:cNvPicPr>
            <a:picLocks noChangeAspect="1"/>
          </p:cNvPicPr>
          <p:nvPr/>
        </p:nvPicPr>
        <p:blipFill rotWithShape="1">
          <a:blip r:embed="rId2">
            <a:extLst>
              <a:ext uri="{28A0092B-C50C-407E-A947-70E740481C1C}">
                <a14:useLocalDpi xmlns:a14="http://schemas.microsoft.com/office/drawing/2010/main" val="0"/>
              </a:ext>
            </a:extLst>
          </a:blip>
          <a:srcRect l="9091" t="21948" b="18068"/>
          <a:stretch/>
        </p:blipFill>
        <p:spPr>
          <a:xfrm>
            <a:off x="0" y="10"/>
            <a:ext cx="12192000" cy="6857990"/>
          </a:xfrm>
          <a:prstGeom prst="rect">
            <a:avLst/>
          </a:prstGeom>
        </p:spPr>
      </p:pic>
      <p:sp>
        <p:nvSpPr>
          <p:cNvPr id="25" name="Freeform: Shape 24">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Freeform: Shape 26">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750141"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851031" y="632990"/>
            <a:ext cx="4062643" cy="1043409"/>
          </a:xfrm>
        </p:spPr>
        <p:txBody>
          <a:bodyPr>
            <a:normAutofit/>
          </a:bodyPr>
          <a:lstStyle/>
          <a:p>
            <a:r>
              <a:rPr lang="en-US" sz="3300"/>
              <a:t>Conviction – about the condition of the lost</a:t>
            </a:r>
          </a:p>
        </p:txBody>
      </p:sp>
      <p:sp>
        <p:nvSpPr>
          <p:cNvPr id="3" name="Content Placeholder 2"/>
          <p:cNvSpPr>
            <a:spLocks noGrp="1"/>
          </p:cNvSpPr>
          <p:nvPr>
            <p:ph idx="1"/>
          </p:nvPr>
        </p:nvSpPr>
        <p:spPr>
          <a:xfrm>
            <a:off x="7621031" y="1774372"/>
            <a:ext cx="4062642" cy="2754086"/>
          </a:xfrm>
        </p:spPr>
        <p:txBody>
          <a:bodyPr anchor="t">
            <a:normAutofit fontScale="92500"/>
          </a:bodyPr>
          <a:lstStyle/>
          <a:p>
            <a:r>
              <a:rPr lang="fr" sz="2400" dirty="0" err="1"/>
              <a:t>Revelation</a:t>
            </a:r>
            <a:r>
              <a:rPr lang="fr" sz="2400" dirty="0"/>
              <a:t> 20:15</a:t>
            </a:r>
          </a:p>
          <a:p>
            <a:r>
              <a:rPr lang="fr" sz="2400" dirty="0"/>
              <a:t>Jude 1:22-23</a:t>
            </a:r>
          </a:p>
          <a:p>
            <a:r>
              <a:rPr lang="fr" sz="2400" dirty="0"/>
              <a:t>James 5:19-20</a:t>
            </a:r>
          </a:p>
          <a:p>
            <a:r>
              <a:rPr lang="fr" sz="2400" dirty="0"/>
              <a:t>Save the </a:t>
            </a:r>
            <a:r>
              <a:rPr lang="fr" sz="2400" dirty="0" err="1"/>
              <a:t>ones</a:t>
            </a:r>
            <a:r>
              <a:rPr lang="fr" sz="2400" dirty="0"/>
              <a:t> </a:t>
            </a:r>
            <a:r>
              <a:rPr lang="fr" sz="2400" dirty="0" err="1"/>
              <a:t>you</a:t>
            </a:r>
            <a:r>
              <a:rPr lang="fr" sz="2400" dirty="0"/>
              <a:t> </a:t>
            </a:r>
            <a:r>
              <a:rPr lang="fr" sz="2400" dirty="0" err="1"/>
              <a:t>can</a:t>
            </a:r>
            <a:r>
              <a:rPr lang="fr" sz="2400" dirty="0"/>
              <a:t> </a:t>
            </a:r>
            <a:r>
              <a:rPr lang="fr" sz="2400" dirty="0" err="1"/>
              <a:t>reach</a:t>
            </a:r>
            <a:endParaRPr lang="fr" sz="2400" dirty="0"/>
          </a:p>
          <a:p>
            <a:r>
              <a:rPr lang="fr" sz="2400" dirty="0" err="1"/>
              <a:t>Acceptance</a:t>
            </a:r>
            <a:r>
              <a:rPr lang="fr" sz="2400" dirty="0"/>
              <a:t> or </a:t>
            </a:r>
            <a:r>
              <a:rPr lang="fr" sz="2400" dirty="0" err="1"/>
              <a:t>lack</a:t>
            </a:r>
            <a:r>
              <a:rPr lang="fr" sz="2400" dirty="0"/>
              <a:t> of </a:t>
            </a:r>
            <a:r>
              <a:rPr lang="fr" sz="2400" dirty="0" err="1"/>
              <a:t>acceptance</a:t>
            </a:r>
            <a:r>
              <a:rPr lang="fr" sz="2400" dirty="0"/>
              <a:t> </a:t>
            </a:r>
            <a:r>
              <a:rPr lang="fr" sz="2400" dirty="0" err="1"/>
              <a:t>doesn’t</a:t>
            </a:r>
            <a:r>
              <a:rPr lang="fr" sz="2400" dirty="0"/>
              <a:t> change a </a:t>
            </a:r>
            <a:r>
              <a:rPr lang="fr" sz="2400" dirty="0" err="1"/>
              <a:t>person’s</a:t>
            </a:r>
            <a:r>
              <a:rPr lang="fr" sz="2400" dirty="0"/>
              <a:t> standing </a:t>
            </a:r>
            <a:r>
              <a:rPr lang="fr" sz="2400" dirty="0" err="1"/>
              <a:t>with</a:t>
            </a:r>
            <a:r>
              <a:rPr lang="fr" sz="2400" dirty="0"/>
              <a:t> the Lord</a:t>
            </a:r>
          </a:p>
        </p:txBody>
      </p:sp>
      <p:sp>
        <p:nvSpPr>
          <p:cNvPr id="4" name="Rectangle 3">
            <a:extLst>
              <a:ext uri="{FF2B5EF4-FFF2-40B4-BE49-F238E27FC236}">
                <a16:creationId xmlns:a16="http://schemas.microsoft.com/office/drawing/2014/main" id="{4A591C40-5B5D-E744-9FD0-D08DE539EB50}"/>
              </a:ext>
            </a:extLst>
          </p:cNvPr>
          <p:cNvSpPr/>
          <p:nvPr/>
        </p:nvSpPr>
        <p:spPr>
          <a:xfrm rot="21130481">
            <a:off x="1281641" y="2644169"/>
            <a:ext cx="6096000" cy="1569660"/>
          </a:xfrm>
          <a:prstGeom prst="rect">
            <a:avLst/>
          </a:prstGeom>
        </p:spPr>
        <p:txBody>
          <a:bodyPr>
            <a:spAutoFit/>
          </a:bodyPr>
          <a:lstStyle/>
          <a:p>
            <a:r>
              <a:rPr lang="en-US" sz="2400" dirty="0">
                <a:solidFill>
                  <a:schemeClr val="bg1"/>
                </a:solidFill>
                <a:latin typeface="Herculanum" panose="02000505000000020004" pitchFamily="2" charset="77"/>
              </a:rPr>
              <a:t>Challenge:</a:t>
            </a:r>
          </a:p>
          <a:p>
            <a:r>
              <a:rPr lang="en-US" sz="2400" dirty="0">
                <a:solidFill>
                  <a:schemeClr val="bg1"/>
                </a:solidFill>
                <a:latin typeface="Herculanum" panose="02000505000000020004" pitchFamily="2" charset="77"/>
              </a:rPr>
              <a:t>Family</a:t>
            </a:r>
          </a:p>
          <a:p>
            <a:r>
              <a:rPr lang="en-US" sz="2400" dirty="0">
                <a:solidFill>
                  <a:schemeClr val="bg1"/>
                </a:solidFill>
                <a:latin typeface="Herculanum" panose="02000505000000020004" pitchFamily="2" charset="77"/>
              </a:rPr>
              <a:t>And those who think they</a:t>
            </a:r>
          </a:p>
          <a:p>
            <a:r>
              <a:rPr lang="en-US" sz="2400" dirty="0">
                <a:solidFill>
                  <a:schemeClr val="bg1"/>
                </a:solidFill>
                <a:latin typeface="Herculanum" panose="02000505000000020004" pitchFamily="2" charset="77"/>
              </a:rPr>
              <a:t>Are already saved</a:t>
            </a:r>
          </a:p>
        </p:txBody>
      </p:sp>
      <p:sp>
        <p:nvSpPr>
          <p:cNvPr id="6" name="Rectangle 5">
            <a:extLst>
              <a:ext uri="{FF2B5EF4-FFF2-40B4-BE49-F238E27FC236}">
                <a16:creationId xmlns:a16="http://schemas.microsoft.com/office/drawing/2014/main" id="{BE7D16A7-AC91-9D47-9856-B2A72CEAFA9C}"/>
              </a:ext>
            </a:extLst>
          </p:cNvPr>
          <p:cNvSpPr/>
          <p:nvPr/>
        </p:nvSpPr>
        <p:spPr>
          <a:xfrm rot="1860017">
            <a:off x="2792581" y="2006661"/>
            <a:ext cx="6096000" cy="1200329"/>
          </a:xfrm>
          <a:prstGeom prst="rect">
            <a:avLst/>
          </a:prstGeom>
        </p:spPr>
        <p:txBody>
          <a:bodyPr>
            <a:spAutoFit/>
          </a:bodyPr>
          <a:lstStyle/>
          <a:p>
            <a:r>
              <a:rPr lang="en-US" sz="2400" dirty="0">
                <a:solidFill>
                  <a:schemeClr val="bg1"/>
                </a:solidFill>
                <a:latin typeface="Herculanum" panose="02000505000000020004" pitchFamily="2" charset="77"/>
              </a:rPr>
              <a:t>Challenge:</a:t>
            </a:r>
          </a:p>
          <a:p>
            <a:r>
              <a:rPr lang="en-US" sz="2400" dirty="0">
                <a:solidFill>
                  <a:schemeClr val="bg1"/>
                </a:solidFill>
                <a:latin typeface="Herculanum" panose="02000505000000020004" pitchFamily="2" charset="77"/>
              </a:rPr>
              <a:t>Loved ones that </a:t>
            </a:r>
          </a:p>
          <a:p>
            <a:r>
              <a:rPr lang="en-US" sz="2400" dirty="0">
                <a:solidFill>
                  <a:schemeClr val="bg1"/>
                </a:solidFill>
                <a:latin typeface="Herculanum" panose="02000505000000020004" pitchFamily="2" charset="77"/>
              </a:rPr>
              <a:t>didn’t make it</a:t>
            </a:r>
          </a:p>
        </p:txBody>
      </p:sp>
    </p:spTree>
    <p:extLst>
      <p:ext uri="{BB962C8B-B14F-4D97-AF65-F5344CB8AC3E}">
        <p14:creationId xmlns:p14="http://schemas.microsoft.com/office/powerpoint/2010/main" val="348321153"/>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31" presetClass="entr" presetSubtype="0"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 calcmode="lin" valueType="num">
                                      <p:cBhvr>
                                        <p:cTn id="33" dur="1000" fill="hold"/>
                                        <p:tgtEl>
                                          <p:spTgt spid="6"/>
                                        </p:tgtEl>
                                        <p:attrNameLst>
                                          <p:attrName>ppt_w</p:attrName>
                                        </p:attrNameLst>
                                      </p:cBhvr>
                                      <p:tavLst>
                                        <p:tav tm="0">
                                          <p:val>
                                            <p:fltVal val="0"/>
                                          </p:val>
                                        </p:tav>
                                        <p:tav tm="100000">
                                          <p:val>
                                            <p:strVal val="#ppt_w"/>
                                          </p:val>
                                        </p:tav>
                                      </p:tavLst>
                                    </p:anim>
                                    <p:anim calcmode="lin" valueType="num">
                                      <p:cBhvr>
                                        <p:cTn id="34" dur="1000" fill="hold"/>
                                        <p:tgtEl>
                                          <p:spTgt spid="6"/>
                                        </p:tgtEl>
                                        <p:attrNameLst>
                                          <p:attrName>ppt_h</p:attrName>
                                        </p:attrNameLst>
                                      </p:cBhvr>
                                      <p:tavLst>
                                        <p:tav tm="0">
                                          <p:val>
                                            <p:fltVal val="0"/>
                                          </p:val>
                                        </p:tav>
                                        <p:tav tm="100000">
                                          <p:val>
                                            <p:strVal val="#ppt_h"/>
                                          </p:val>
                                        </p:tav>
                                      </p:tavLst>
                                    </p:anim>
                                    <p:anim calcmode="lin" valueType="num">
                                      <p:cBhvr>
                                        <p:cTn id="35" dur="1000" fill="hold"/>
                                        <p:tgtEl>
                                          <p:spTgt spid="6"/>
                                        </p:tgtEl>
                                        <p:attrNameLst>
                                          <p:attrName>style.rotation</p:attrName>
                                        </p:attrNameLst>
                                      </p:cBhvr>
                                      <p:tavLst>
                                        <p:tav tm="0">
                                          <p:val>
                                            <p:fltVal val="90"/>
                                          </p:val>
                                        </p:tav>
                                        <p:tav tm="100000">
                                          <p:val>
                                            <p:fltVal val="0"/>
                                          </p:val>
                                        </p:tav>
                                      </p:tavLst>
                                    </p:anim>
                                    <p:animEffect transition="in" filter="fade">
                                      <p:cBhvr>
                                        <p:cTn id="36" dur="10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 calcmode="lin" valueType="num">
                                      <p:cBhvr additive="base">
                                        <p:cTn id="4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4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additive="base">
                                        <p:cTn id="4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picture containing person, indoor&#10;&#10;Description automatically generated">
            <a:extLst>
              <a:ext uri="{FF2B5EF4-FFF2-40B4-BE49-F238E27FC236}">
                <a16:creationId xmlns:a16="http://schemas.microsoft.com/office/drawing/2014/main" id="{1E8FC7B7-7C31-DE4F-96AF-CD6AFCC0D9A6}"/>
              </a:ext>
            </a:extLst>
          </p:cNvPr>
          <p:cNvPicPr>
            <a:picLocks noChangeAspect="1"/>
          </p:cNvPicPr>
          <p:nvPr/>
        </p:nvPicPr>
        <p:blipFill rotWithShape="1">
          <a:blip r:embed="rId2">
            <a:extLst>
              <a:ext uri="{28A0092B-C50C-407E-A947-70E740481C1C}">
                <a14:useLocalDpi xmlns:a14="http://schemas.microsoft.com/office/drawing/2010/main" val="0"/>
              </a:ext>
            </a:extLst>
          </a:blip>
          <a:srcRect t="10093" r="9091" b="13299"/>
          <a:stretch/>
        </p:blipFill>
        <p:spPr>
          <a:xfrm>
            <a:off x="20" y="10"/>
            <a:ext cx="12191980" cy="6857990"/>
          </a:xfrm>
          <a:prstGeom prst="rect">
            <a:avLst/>
          </a:prstGeom>
        </p:spPr>
      </p:pic>
      <p:sp>
        <p:nvSpPr>
          <p:cNvPr id="18" name="Freeform: Shape 17">
            <a:extLst>
              <a:ext uri="{FF2B5EF4-FFF2-40B4-BE49-F238E27FC236}">
                <a16:creationId xmlns:a16="http://schemas.microsoft.com/office/drawing/2014/main" id="{E862BE82-D00D-42C1-BF16-93AA37870C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Freeform: Shape 19">
            <a:extLst>
              <a:ext uri="{FF2B5EF4-FFF2-40B4-BE49-F238E27FC236}">
                <a16:creationId xmlns:a16="http://schemas.microsoft.com/office/drawing/2014/main" id="{F6D92C2D-1D3D-4974-918C-06579FB354A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33" y="-2"/>
            <a:ext cx="5441859" cy="5654940"/>
          </a:xfrm>
          <a:custGeom>
            <a:avLst/>
            <a:gdLst>
              <a:gd name="connsiteX0" fmla="*/ 0 w 5441859"/>
              <a:gd name="connsiteY0" fmla="*/ 0 h 5654940"/>
              <a:gd name="connsiteX1" fmla="*/ 4400492 w 5441859"/>
              <a:gd name="connsiteY1" fmla="*/ 0 h 5654940"/>
              <a:gd name="connsiteX2" fmla="*/ 4484767 w 5441859"/>
              <a:gd name="connsiteY2" fmla="*/ 76595 h 5654940"/>
              <a:gd name="connsiteX3" fmla="*/ 5441859 w 5441859"/>
              <a:gd name="connsiteY3" fmla="*/ 2387221 h 5654940"/>
              <a:gd name="connsiteX4" fmla="*/ 2174140 w 5441859"/>
              <a:gd name="connsiteY4" fmla="*/ 5654940 h 5654940"/>
              <a:gd name="connsiteX5" fmla="*/ 156693 w 5441859"/>
              <a:gd name="connsiteY5" fmla="*/ 4957981 h 5654940"/>
              <a:gd name="connsiteX6" fmla="*/ 0 w 5441859"/>
              <a:gd name="connsiteY6" fmla="*/ 4820612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0" y="0"/>
                </a:moveTo>
                <a:lnTo>
                  <a:pt x="4400492" y="0"/>
                </a:lnTo>
                <a:lnTo>
                  <a:pt x="4484767" y="76595"/>
                </a:lnTo>
                <a:cubicBezTo>
                  <a:pt x="5076108"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750242" y="632990"/>
            <a:ext cx="4062643" cy="1043409"/>
          </a:xfrm>
        </p:spPr>
        <p:txBody>
          <a:bodyPr>
            <a:normAutofit/>
          </a:bodyPr>
          <a:lstStyle/>
          <a:p>
            <a:r>
              <a:rPr lang="en-US" sz="3300"/>
              <a:t>Conviction – about the Bible</a:t>
            </a:r>
          </a:p>
        </p:txBody>
      </p:sp>
      <p:sp>
        <p:nvSpPr>
          <p:cNvPr id="3" name="Content Placeholder 2"/>
          <p:cNvSpPr>
            <a:spLocks noGrp="1"/>
          </p:cNvSpPr>
          <p:nvPr>
            <p:ph idx="1"/>
          </p:nvPr>
        </p:nvSpPr>
        <p:spPr>
          <a:xfrm>
            <a:off x="520242" y="1774372"/>
            <a:ext cx="4062642" cy="2754086"/>
          </a:xfrm>
        </p:spPr>
        <p:txBody>
          <a:bodyPr anchor="t">
            <a:normAutofit/>
          </a:bodyPr>
          <a:lstStyle/>
          <a:p>
            <a:r>
              <a:rPr lang="en-US" sz="2400" dirty="0"/>
              <a:t>John 12:48</a:t>
            </a:r>
          </a:p>
          <a:p>
            <a:r>
              <a:rPr lang="en-US" sz="2400" dirty="0"/>
              <a:t>Revelation 20:12</a:t>
            </a:r>
          </a:p>
          <a:p>
            <a:r>
              <a:rPr lang="en-US" sz="2400" dirty="0"/>
              <a:t>John 10:35</a:t>
            </a:r>
          </a:p>
        </p:txBody>
      </p:sp>
    </p:spTree>
    <p:extLst>
      <p:ext uri="{BB962C8B-B14F-4D97-AF65-F5344CB8AC3E}">
        <p14:creationId xmlns:p14="http://schemas.microsoft.com/office/powerpoint/2010/main" val="2426688377"/>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B854194-185D-494D-905C-7C7CB2E30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211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4F5FA0D-0104-4987-8241-EFF7C85B88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8"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2897127E-6CEF-446C-BE87-93B7C46E49D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640079" y="2053641"/>
            <a:ext cx="3669161" cy="2760098"/>
          </a:xfrm>
        </p:spPr>
        <p:txBody>
          <a:bodyPr>
            <a:normAutofit/>
          </a:bodyPr>
          <a:lstStyle/>
          <a:p>
            <a:r>
              <a:rPr lang="en-US" dirty="0">
                <a:solidFill>
                  <a:srgbClr val="FFFFFF"/>
                </a:solidFill>
              </a:rPr>
              <a:t>Contacts – sowing the seed!</a:t>
            </a:r>
          </a:p>
        </p:txBody>
      </p:sp>
      <p:sp>
        <p:nvSpPr>
          <p:cNvPr id="3" name="Content Placeholder 2"/>
          <p:cNvSpPr>
            <a:spLocks noGrp="1"/>
          </p:cNvSpPr>
          <p:nvPr>
            <p:ph idx="1"/>
          </p:nvPr>
        </p:nvSpPr>
        <p:spPr>
          <a:xfrm>
            <a:off x="6090574" y="801866"/>
            <a:ext cx="5306084" cy="5230634"/>
          </a:xfrm>
        </p:spPr>
        <p:txBody>
          <a:bodyPr anchor="ctr">
            <a:normAutofit/>
          </a:bodyPr>
          <a:lstStyle/>
          <a:p>
            <a:r>
              <a:rPr lang="en-US" sz="2400" dirty="0">
                <a:solidFill>
                  <a:srgbClr val="000000"/>
                </a:solidFill>
              </a:rPr>
              <a:t>Luke 8:11</a:t>
            </a:r>
          </a:p>
          <a:p>
            <a:pPr lvl="1"/>
            <a:r>
              <a:rPr lang="en-US" sz="2000" dirty="0">
                <a:solidFill>
                  <a:srgbClr val="000000"/>
                </a:solidFill>
              </a:rPr>
              <a:t>The seed is the Word of God</a:t>
            </a:r>
          </a:p>
          <a:p>
            <a:r>
              <a:rPr lang="en-US" sz="2400" dirty="0">
                <a:solidFill>
                  <a:srgbClr val="000000"/>
                </a:solidFill>
              </a:rPr>
              <a:t>1 Corinthians 3:7</a:t>
            </a:r>
          </a:p>
          <a:p>
            <a:pPr lvl="1"/>
            <a:r>
              <a:rPr lang="en-US" sz="2000" dirty="0">
                <a:solidFill>
                  <a:srgbClr val="000000"/>
                </a:solidFill>
              </a:rPr>
              <a:t>We aren’t responsible for the type of soil</a:t>
            </a:r>
          </a:p>
          <a:p>
            <a:pPr lvl="1"/>
            <a:r>
              <a:rPr lang="en-US" sz="2000" dirty="0">
                <a:solidFill>
                  <a:srgbClr val="000000"/>
                </a:solidFill>
              </a:rPr>
              <a:t>We just sow the seed</a:t>
            </a:r>
          </a:p>
          <a:p>
            <a:pPr lvl="1"/>
            <a:r>
              <a:rPr lang="en-US" sz="2000" dirty="0">
                <a:solidFill>
                  <a:srgbClr val="000000"/>
                </a:solidFill>
              </a:rPr>
              <a:t>God causes the growth</a:t>
            </a:r>
          </a:p>
          <a:p>
            <a:r>
              <a:rPr lang="en-US" sz="2400" dirty="0">
                <a:solidFill>
                  <a:srgbClr val="000000"/>
                </a:solidFill>
              </a:rPr>
              <a:t>John 18:37</a:t>
            </a:r>
          </a:p>
          <a:p>
            <a:pPr lvl="1"/>
            <a:r>
              <a:rPr lang="en-US" sz="2000" dirty="0">
                <a:solidFill>
                  <a:srgbClr val="000000"/>
                </a:solidFill>
              </a:rPr>
              <a:t>No pressure – just tell the truth in love</a:t>
            </a:r>
          </a:p>
        </p:txBody>
      </p:sp>
      <p:sp>
        <p:nvSpPr>
          <p:cNvPr id="4" name="Rectangle 3">
            <a:extLst>
              <a:ext uri="{FF2B5EF4-FFF2-40B4-BE49-F238E27FC236}">
                <a16:creationId xmlns:a16="http://schemas.microsoft.com/office/drawing/2014/main" id="{4CF62C9C-83B6-8F48-95E9-D8A01E13665C}"/>
              </a:ext>
            </a:extLst>
          </p:cNvPr>
          <p:cNvSpPr/>
          <p:nvPr/>
        </p:nvSpPr>
        <p:spPr>
          <a:xfrm rot="20194821">
            <a:off x="4562309" y="-199232"/>
            <a:ext cx="6096000" cy="1200329"/>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Judging the soil / </a:t>
            </a:r>
          </a:p>
          <a:p>
            <a:r>
              <a:rPr lang="en-US" sz="2400" dirty="0">
                <a:latin typeface="Herculanum" panose="02000505000000020004" pitchFamily="2" charset="77"/>
              </a:rPr>
              <a:t>Culture / apathy</a:t>
            </a:r>
          </a:p>
        </p:txBody>
      </p:sp>
      <p:sp>
        <p:nvSpPr>
          <p:cNvPr id="5" name="Rectangle 4">
            <a:extLst>
              <a:ext uri="{FF2B5EF4-FFF2-40B4-BE49-F238E27FC236}">
                <a16:creationId xmlns:a16="http://schemas.microsoft.com/office/drawing/2014/main" id="{C89DE608-F8C9-8247-83B1-8408554B83E5}"/>
              </a:ext>
            </a:extLst>
          </p:cNvPr>
          <p:cNvSpPr/>
          <p:nvPr/>
        </p:nvSpPr>
        <p:spPr>
          <a:xfrm rot="2552359">
            <a:off x="3674189" y="5166679"/>
            <a:ext cx="6096000" cy="1200329"/>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Fear of saying</a:t>
            </a:r>
          </a:p>
          <a:p>
            <a:r>
              <a:rPr lang="en-US" sz="2400" dirty="0">
                <a:latin typeface="Herculanum" panose="02000505000000020004" pitchFamily="2" charset="77"/>
              </a:rPr>
              <a:t>The wrong thing</a:t>
            </a:r>
          </a:p>
        </p:txBody>
      </p:sp>
      <p:sp>
        <p:nvSpPr>
          <p:cNvPr id="6" name="Rectangle 5">
            <a:extLst>
              <a:ext uri="{FF2B5EF4-FFF2-40B4-BE49-F238E27FC236}">
                <a16:creationId xmlns:a16="http://schemas.microsoft.com/office/drawing/2014/main" id="{6E76B70A-9B57-A840-97C8-3E54C39D612F}"/>
              </a:ext>
            </a:extLst>
          </p:cNvPr>
          <p:cNvSpPr/>
          <p:nvPr/>
        </p:nvSpPr>
        <p:spPr>
          <a:xfrm rot="2461644">
            <a:off x="8584643" y="2366127"/>
            <a:ext cx="6096000" cy="830997"/>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Wasted investment</a:t>
            </a:r>
          </a:p>
        </p:txBody>
      </p:sp>
      <p:sp>
        <p:nvSpPr>
          <p:cNvPr id="7" name="Rectangle 6">
            <a:extLst>
              <a:ext uri="{FF2B5EF4-FFF2-40B4-BE49-F238E27FC236}">
                <a16:creationId xmlns:a16="http://schemas.microsoft.com/office/drawing/2014/main" id="{C5B8CAB6-8A3D-724A-8E60-2DEEF0FBC676}"/>
              </a:ext>
            </a:extLst>
          </p:cNvPr>
          <p:cNvSpPr/>
          <p:nvPr/>
        </p:nvSpPr>
        <p:spPr>
          <a:xfrm>
            <a:off x="7348377" y="5095844"/>
            <a:ext cx="6096000" cy="1200329"/>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Getting people</a:t>
            </a:r>
          </a:p>
          <a:p>
            <a:r>
              <a:rPr lang="en-US" sz="2400" dirty="0">
                <a:latin typeface="Herculanum" panose="02000505000000020004" pitchFamily="2" charset="77"/>
              </a:rPr>
              <a:t>To sit down and study</a:t>
            </a:r>
          </a:p>
        </p:txBody>
      </p:sp>
    </p:spTree>
    <p:extLst>
      <p:ext uri="{BB962C8B-B14F-4D97-AF65-F5344CB8AC3E}">
        <p14:creationId xmlns:p14="http://schemas.microsoft.com/office/powerpoint/2010/main" val="696979484"/>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additive="base">
                                        <p:cTn id="19"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 calcmode="lin" valueType="num">
                                      <p:cBhvr additive="base">
                                        <p:cTn id="2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2" end="2"/>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 calcmode="lin" valueType="num">
                                      <p:cBhvr additive="base">
                                        <p:cTn id="2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anim calcmode="lin" valueType="num">
                                      <p:cBhvr additive="base">
                                        <p:cTn id="4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1000" fill="hold"/>
                                        <p:tgtEl>
                                          <p:spTgt spid="6"/>
                                        </p:tgtEl>
                                        <p:attrNameLst>
                                          <p:attrName>ppt_w</p:attrName>
                                        </p:attrNameLst>
                                      </p:cBhvr>
                                      <p:tavLst>
                                        <p:tav tm="0">
                                          <p:val>
                                            <p:fltVal val="0"/>
                                          </p:val>
                                        </p:tav>
                                        <p:tav tm="100000">
                                          <p:val>
                                            <p:strVal val="#ppt_w"/>
                                          </p:val>
                                        </p:tav>
                                      </p:tavLst>
                                    </p:anim>
                                    <p:anim calcmode="lin" valueType="num">
                                      <p:cBhvr>
                                        <p:cTn id="50" dur="1000" fill="hold"/>
                                        <p:tgtEl>
                                          <p:spTgt spid="6"/>
                                        </p:tgtEl>
                                        <p:attrNameLst>
                                          <p:attrName>ppt_h</p:attrName>
                                        </p:attrNameLst>
                                      </p:cBhvr>
                                      <p:tavLst>
                                        <p:tav tm="0">
                                          <p:val>
                                            <p:fltVal val="0"/>
                                          </p:val>
                                        </p:tav>
                                        <p:tav tm="100000">
                                          <p:val>
                                            <p:strVal val="#ppt_h"/>
                                          </p:val>
                                        </p:tav>
                                      </p:tavLst>
                                    </p:anim>
                                    <p:anim calcmode="lin" valueType="num">
                                      <p:cBhvr>
                                        <p:cTn id="51" dur="1000" fill="hold"/>
                                        <p:tgtEl>
                                          <p:spTgt spid="6"/>
                                        </p:tgtEl>
                                        <p:attrNameLst>
                                          <p:attrName>style.rotation</p:attrName>
                                        </p:attrNameLst>
                                      </p:cBhvr>
                                      <p:tavLst>
                                        <p:tav tm="0">
                                          <p:val>
                                            <p:fltVal val="90"/>
                                          </p:val>
                                        </p:tav>
                                        <p:tav tm="100000">
                                          <p:val>
                                            <p:fltVal val="0"/>
                                          </p:val>
                                        </p:tav>
                                      </p:tavLst>
                                    </p:anim>
                                    <p:animEffect transition="in" filter="fade">
                                      <p:cBhvr>
                                        <p:cTn id="52" dur="10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calcmode="lin" valueType="num">
                                      <p:cBhvr additive="base">
                                        <p:cTn id="5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 calcmode="lin" valueType="num">
                                      <p:cBhvr>
                                        <p:cTn id="63" dur="1000" fill="hold"/>
                                        <p:tgtEl>
                                          <p:spTgt spid="5"/>
                                        </p:tgtEl>
                                        <p:attrNameLst>
                                          <p:attrName>ppt_w</p:attrName>
                                        </p:attrNameLst>
                                      </p:cBhvr>
                                      <p:tavLst>
                                        <p:tav tm="0">
                                          <p:val>
                                            <p:fltVal val="0"/>
                                          </p:val>
                                        </p:tav>
                                        <p:tav tm="100000">
                                          <p:val>
                                            <p:strVal val="#ppt_w"/>
                                          </p:val>
                                        </p:tav>
                                      </p:tavLst>
                                    </p:anim>
                                    <p:anim calcmode="lin" valueType="num">
                                      <p:cBhvr>
                                        <p:cTn id="64" dur="1000" fill="hold"/>
                                        <p:tgtEl>
                                          <p:spTgt spid="5"/>
                                        </p:tgtEl>
                                        <p:attrNameLst>
                                          <p:attrName>ppt_h</p:attrName>
                                        </p:attrNameLst>
                                      </p:cBhvr>
                                      <p:tavLst>
                                        <p:tav tm="0">
                                          <p:val>
                                            <p:fltVal val="0"/>
                                          </p:val>
                                        </p:tav>
                                        <p:tav tm="100000">
                                          <p:val>
                                            <p:strVal val="#ppt_h"/>
                                          </p:val>
                                        </p:tav>
                                      </p:tavLst>
                                    </p:anim>
                                    <p:anim calcmode="lin" valueType="num">
                                      <p:cBhvr>
                                        <p:cTn id="65" dur="1000" fill="hold"/>
                                        <p:tgtEl>
                                          <p:spTgt spid="5"/>
                                        </p:tgtEl>
                                        <p:attrNameLst>
                                          <p:attrName>style.rotation</p:attrName>
                                        </p:attrNameLst>
                                      </p:cBhvr>
                                      <p:tavLst>
                                        <p:tav tm="0">
                                          <p:val>
                                            <p:fltVal val="90"/>
                                          </p:val>
                                        </p:tav>
                                        <p:tav tm="100000">
                                          <p:val>
                                            <p:fltVal val="0"/>
                                          </p:val>
                                        </p:tav>
                                      </p:tavLst>
                                    </p:anim>
                                    <p:animEffect transition="in" filter="fade">
                                      <p:cBhvr>
                                        <p:cTn id="66" dur="1000"/>
                                        <p:tgtEl>
                                          <p:spTgt spid="5"/>
                                        </p:tgtEl>
                                      </p:cBhvr>
                                    </p:animEffect>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
                                            <p:txEl>
                                              <p:pRg st="6" end="6"/>
                                            </p:txEl>
                                          </p:spTgt>
                                        </p:tgtEl>
                                        <p:attrNameLst>
                                          <p:attrName>style.visibility</p:attrName>
                                        </p:attrNameLst>
                                      </p:cBhvr>
                                      <p:to>
                                        <p:strVal val="visible"/>
                                      </p:to>
                                    </p:set>
                                    <p:anim calcmode="lin" valueType="num">
                                      <p:cBhvr additive="base">
                                        <p:cTn id="7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6" end="6"/>
                                            </p:txEl>
                                          </p:spTgt>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3">
                                            <p:txEl>
                                              <p:pRg st="7" end="7"/>
                                            </p:txEl>
                                          </p:spTgt>
                                        </p:tgtEl>
                                        <p:attrNameLst>
                                          <p:attrName>style.visibility</p:attrName>
                                        </p:attrNameLst>
                                      </p:cBhvr>
                                      <p:to>
                                        <p:strVal val="visible"/>
                                      </p:to>
                                    </p:set>
                                    <p:anim calcmode="lin" valueType="num">
                                      <p:cBhvr additive="base">
                                        <p:cTn id="7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7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P spid="6"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762001" y="803325"/>
            <a:ext cx="5314536" cy="1325563"/>
          </a:xfrm>
        </p:spPr>
        <p:txBody>
          <a:bodyPr>
            <a:normAutofit/>
          </a:bodyPr>
          <a:lstStyle/>
          <a:p>
            <a:r>
              <a:rPr lang="en-US" sz="4100"/>
              <a:t>Contacts – making the most of the opportunity</a:t>
            </a:r>
          </a:p>
        </p:txBody>
      </p:sp>
      <p:sp>
        <p:nvSpPr>
          <p:cNvPr id="3" name="Content Placeholder 2"/>
          <p:cNvSpPr>
            <a:spLocks noGrp="1"/>
          </p:cNvSpPr>
          <p:nvPr>
            <p:ph idx="1"/>
          </p:nvPr>
        </p:nvSpPr>
        <p:spPr>
          <a:xfrm>
            <a:off x="762000" y="2279018"/>
            <a:ext cx="5314543" cy="3375920"/>
          </a:xfrm>
        </p:spPr>
        <p:txBody>
          <a:bodyPr anchor="t">
            <a:normAutofit/>
          </a:bodyPr>
          <a:lstStyle/>
          <a:p>
            <a:r>
              <a:rPr lang="en-US" sz="1800" dirty="0"/>
              <a:t>Spiritual Preparation</a:t>
            </a:r>
          </a:p>
          <a:p>
            <a:pPr lvl="1"/>
            <a:r>
              <a:rPr lang="en-US" sz="1800" dirty="0"/>
              <a:t>Study</a:t>
            </a:r>
          </a:p>
          <a:p>
            <a:pPr lvl="2"/>
            <a:r>
              <a:rPr lang="en-US" sz="1800" dirty="0"/>
              <a:t>2 Timothy 2:15</a:t>
            </a:r>
          </a:p>
          <a:p>
            <a:pPr lvl="2"/>
            <a:r>
              <a:rPr lang="en-US" sz="1800" dirty="0"/>
              <a:t>Dig the wells deep </a:t>
            </a:r>
          </a:p>
          <a:p>
            <a:pPr lvl="2"/>
            <a:r>
              <a:rPr lang="en-US" sz="1800" dirty="0"/>
              <a:t>Preach from the overflow</a:t>
            </a:r>
          </a:p>
          <a:p>
            <a:pPr lvl="1"/>
            <a:r>
              <a:rPr lang="en-US" sz="1800" dirty="0"/>
              <a:t>Prayer</a:t>
            </a:r>
          </a:p>
          <a:p>
            <a:pPr lvl="2"/>
            <a:r>
              <a:rPr lang="en-US" sz="1800" dirty="0"/>
              <a:t>Acts 2:42, Acts 6:4, Matthew 17:19-21</a:t>
            </a:r>
          </a:p>
          <a:p>
            <a:pPr lvl="2"/>
            <a:r>
              <a:rPr lang="en-US" sz="1800" dirty="0"/>
              <a:t>Who does it really depend on?</a:t>
            </a:r>
          </a:p>
          <a:p>
            <a:pPr lvl="2"/>
            <a:r>
              <a:rPr lang="en-US" sz="1800" dirty="0"/>
              <a:t>Colossians 4:2-4, Matthew 10:16</a:t>
            </a:r>
          </a:p>
        </p:txBody>
      </p:sp>
      <p:sp>
        <p:nvSpPr>
          <p:cNvPr id="18" name="Freeform: Shape 17">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blurry image of a person&#10;&#10;Description automatically generated">
            <a:extLst>
              <a:ext uri="{FF2B5EF4-FFF2-40B4-BE49-F238E27FC236}">
                <a16:creationId xmlns:a16="http://schemas.microsoft.com/office/drawing/2014/main" id="{7B3A28D6-BDC5-1E42-9081-B6BFA3E71C02}"/>
              </a:ext>
            </a:extLst>
          </p:cNvPr>
          <p:cNvPicPr>
            <a:picLocks noChangeAspect="1"/>
          </p:cNvPicPr>
          <p:nvPr/>
        </p:nvPicPr>
        <p:blipFill rotWithShape="1">
          <a:blip r:embed="rId2">
            <a:extLst>
              <a:ext uri="{28A0092B-C50C-407E-A947-70E740481C1C}">
                <a14:useLocalDpi xmlns:a14="http://schemas.microsoft.com/office/drawing/2010/main" val="0"/>
              </a:ext>
            </a:extLst>
          </a:blip>
          <a:srcRect l="10045" r="25721" b="2"/>
          <a:stretch/>
        </p:blipFill>
        <p:spPr>
          <a:xfrm>
            <a:off x="6750141" y="-2"/>
            <a:ext cx="5441859" cy="5654940"/>
          </a:xfrm>
          <a:custGeom>
            <a:avLst/>
            <a:gdLst>
              <a:gd name="connsiteX0" fmla="*/ 1041368 w 5441859"/>
              <a:gd name="connsiteY0" fmla="*/ 0 h 5654940"/>
              <a:gd name="connsiteX1" fmla="*/ 5441859 w 5441859"/>
              <a:gd name="connsiteY1" fmla="*/ 0 h 5654940"/>
              <a:gd name="connsiteX2" fmla="*/ 5441859 w 5441859"/>
              <a:gd name="connsiteY2" fmla="*/ 4820612 h 5654940"/>
              <a:gd name="connsiteX3" fmla="*/ 5285166 w 5441859"/>
              <a:gd name="connsiteY3" fmla="*/ 4957981 h 5654940"/>
              <a:gd name="connsiteX4" fmla="*/ 3267719 w 5441859"/>
              <a:gd name="connsiteY4" fmla="*/ 5654940 h 5654940"/>
              <a:gd name="connsiteX5" fmla="*/ 0 w 5441859"/>
              <a:gd name="connsiteY5" fmla="*/ 2387221 h 5654940"/>
              <a:gd name="connsiteX6" fmla="*/ 957093 w 5441859"/>
              <a:gd name="connsiteY6" fmla="*/ 76595 h 5654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Rectangle 3">
            <a:extLst>
              <a:ext uri="{FF2B5EF4-FFF2-40B4-BE49-F238E27FC236}">
                <a16:creationId xmlns:a16="http://schemas.microsoft.com/office/drawing/2014/main" id="{62654F4C-2F97-D449-8B5B-150FA5FC7632}"/>
              </a:ext>
            </a:extLst>
          </p:cNvPr>
          <p:cNvSpPr/>
          <p:nvPr/>
        </p:nvSpPr>
        <p:spPr>
          <a:xfrm rot="20182637">
            <a:off x="6661226" y="809916"/>
            <a:ext cx="6096000" cy="830997"/>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Lack of </a:t>
            </a:r>
            <a:r>
              <a:rPr lang="en-US" sz="2400" dirty="0" err="1">
                <a:latin typeface="Herculanum" panose="02000505000000020004" pitchFamily="2" charset="77"/>
              </a:rPr>
              <a:t>KNowledge</a:t>
            </a:r>
            <a:endParaRPr lang="en-US" sz="2400" dirty="0">
              <a:latin typeface="Herculanum" panose="02000505000000020004" pitchFamily="2" charset="77"/>
            </a:endParaRPr>
          </a:p>
        </p:txBody>
      </p:sp>
      <p:sp>
        <p:nvSpPr>
          <p:cNvPr id="6" name="Rectangle 5">
            <a:extLst>
              <a:ext uri="{FF2B5EF4-FFF2-40B4-BE49-F238E27FC236}">
                <a16:creationId xmlns:a16="http://schemas.microsoft.com/office/drawing/2014/main" id="{C390B11B-85B0-E341-A335-961936CC1697}"/>
              </a:ext>
            </a:extLst>
          </p:cNvPr>
          <p:cNvSpPr/>
          <p:nvPr/>
        </p:nvSpPr>
        <p:spPr>
          <a:xfrm rot="1444294">
            <a:off x="9861755" y="1601636"/>
            <a:ext cx="6096000" cy="830997"/>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Self doubt</a:t>
            </a:r>
          </a:p>
        </p:txBody>
      </p:sp>
      <p:sp>
        <p:nvSpPr>
          <p:cNvPr id="7" name="Rectangle 6">
            <a:extLst>
              <a:ext uri="{FF2B5EF4-FFF2-40B4-BE49-F238E27FC236}">
                <a16:creationId xmlns:a16="http://schemas.microsoft.com/office/drawing/2014/main" id="{4B8A05C2-0C76-5C4A-841E-AB14B1B845AE}"/>
              </a:ext>
            </a:extLst>
          </p:cNvPr>
          <p:cNvSpPr/>
          <p:nvPr/>
        </p:nvSpPr>
        <p:spPr>
          <a:xfrm rot="1967312">
            <a:off x="5204303" y="5632665"/>
            <a:ext cx="6096000" cy="1200329"/>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Workplace rules</a:t>
            </a:r>
          </a:p>
          <a:p>
            <a:r>
              <a:rPr lang="en-US" sz="2400" dirty="0">
                <a:latin typeface="Herculanum" panose="02000505000000020004" pitchFamily="2" charset="77"/>
              </a:rPr>
              <a:t>Speech control</a:t>
            </a:r>
          </a:p>
        </p:txBody>
      </p:sp>
    </p:spTree>
    <p:extLst>
      <p:ext uri="{BB962C8B-B14F-4D97-AF65-F5344CB8AC3E}">
        <p14:creationId xmlns:p14="http://schemas.microsoft.com/office/powerpoint/2010/main" val="2381262417"/>
      </p:ext>
    </p:extLst>
  </p:cSld>
  <p:clrMapOvr>
    <a:overrideClrMapping bg1="dk1" tx1="lt1" bg2="dk2" tx2="lt2" accent1="accent1" accent2="accent2" accent3="accent3" accent4="accent4" accent5="accent5" accent6="accent6" hlink="hlink" folHlink="folHlink"/>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fltVal val="0"/>
                                          </p:val>
                                        </p:tav>
                                        <p:tav tm="100000">
                                          <p:val>
                                            <p:strVal val="#ppt_w"/>
                                          </p:val>
                                        </p:tav>
                                      </p:tavLst>
                                    </p:anim>
                                    <p:anim calcmode="lin" valueType="num">
                                      <p:cBhvr>
                                        <p:cTn id="14" dur="1000" fill="hold"/>
                                        <p:tgtEl>
                                          <p:spTgt spid="4"/>
                                        </p:tgtEl>
                                        <p:attrNameLst>
                                          <p:attrName>ppt_h</p:attrName>
                                        </p:attrNameLst>
                                      </p:cBhvr>
                                      <p:tavLst>
                                        <p:tav tm="0">
                                          <p:val>
                                            <p:fltVal val="0"/>
                                          </p:val>
                                        </p:tav>
                                        <p:tav tm="100000">
                                          <p:val>
                                            <p:strVal val="#ppt_h"/>
                                          </p:val>
                                        </p:tav>
                                      </p:tavLst>
                                    </p:anim>
                                    <p:anim calcmode="lin" valueType="num">
                                      <p:cBhvr>
                                        <p:cTn id="15" dur="1000" fill="hold"/>
                                        <p:tgtEl>
                                          <p:spTgt spid="4"/>
                                        </p:tgtEl>
                                        <p:attrNameLst>
                                          <p:attrName>style.rotation</p:attrName>
                                        </p:attrNameLst>
                                      </p:cBhvr>
                                      <p:tavLst>
                                        <p:tav tm="0">
                                          <p:val>
                                            <p:fltVal val="90"/>
                                          </p:val>
                                        </p:tav>
                                        <p:tav tm="100000">
                                          <p:val>
                                            <p:fltVal val="0"/>
                                          </p:val>
                                        </p:tav>
                                      </p:tavLst>
                                    </p:anim>
                                    <p:animEffect transition="in" filter="fade">
                                      <p:cBhvr>
                                        <p:cTn id="16" dur="10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1" presetClass="entr" presetSubtype="0"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 calcmode="lin" valueType="num">
                                      <p:cBhvr>
                                        <p:cTn id="45" dur="1000" fill="hold"/>
                                        <p:tgtEl>
                                          <p:spTgt spid="6"/>
                                        </p:tgtEl>
                                        <p:attrNameLst>
                                          <p:attrName>ppt_w</p:attrName>
                                        </p:attrNameLst>
                                      </p:cBhvr>
                                      <p:tavLst>
                                        <p:tav tm="0">
                                          <p:val>
                                            <p:fltVal val="0"/>
                                          </p:val>
                                        </p:tav>
                                        <p:tav tm="100000">
                                          <p:val>
                                            <p:strVal val="#ppt_w"/>
                                          </p:val>
                                        </p:tav>
                                      </p:tavLst>
                                    </p:anim>
                                    <p:anim calcmode="lin" valueType="num">
                                      <p:cBhvr>
                                        <p:cTn id="46" dur="1000" fill="hold"/>
                                        <p:tgtEl>
                                          <p:spTgt spid="6"/>
                                        </p:tgtEl>
                                        <p:attrNameLst>
                                          <p:attrName>ppt_h</p:attrName>
                                        </p:attrNameLst>
                                      </p:cBhvr>
                                      <p:tavLst>
                                        <p:tav tm="0">
                                          <p:val>
                                            <p:fltVal val="0"/>
                                          </p:val>
                                        </p:tav>
                                        <p:tav tm="100000">
                                          <p:val>
                                            <p:strVal val="#ppt_h"/>
                                          </p:val>
                                        </p:tav>
                                      </p:tavLst>
                                    </p:anim>
                                    <p:anim calcmode="lin" valueType="num">
                                      <p:cBhvr>
                                        <p:cTn id="47" dur="1000" fill="hold"/>
                                        <p:tgtEl>
                                          <p:spTgt spid="6"/>
                                        </p:tgtEl>
                                        <p:attrNameLst>
                                          <p:attrName>style.rotation</p:attrName>
                                        </p:attrNameLst>
                                      </p:cBhvr>
                                      <p:tavLst>
                                        <p:tav tm="0">
                                          <p:val>
                                            <p:fltVal val="90"/>
                                          </p:val>
                                        </p:tav>
                                        <p:tav tm="100000">
                                          <p:val>
                                            <p:fltVal val="0"/>
                                          </p:val>
                                        </p:tav>
                                      </p:tavLst>
                                    </p:anim>
                                    <p:animEffect transition="in" filter="fade">
                                      <p:cBhvr>
                                        <p:cTn id="48" dur="100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additive="base">
                                        <p:cTn id="5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5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grpId="0" nodeType="clickEffect">
                                  <p:stCondLst>
                                    <p:cond delay="0"/>
                                  </p:stCondLst>
                                  <p:childTnLst>
                                    <p:set>
                                      <p:cBhvr>
                                        <p:cTn id="58" dur="1" fill="hold">
                                          <p:stCondLst>
                                            <p:cond delay="0"/>
                                          </p:stCondLst>
                                        </p:cTn>
                                        <p:tgtEl>
                                          <p:spTgt spid="3">
                                            <p:txEl>
                                              <p:pRg st="6" end="6"/>
                                            </p:txEl>
                                          </p:spTgt>
                                        </p:tgtEl>
                                        <p:attrNameLst>
                                          <p:attrName>style.visibility</p:attrName>
                                        </p:attrNameLst>
                                      </p:cBhvr>
                                      <p:to>
                                        <p:strVal val="visible"/>
                                      </p:to>
                                    </p:set>
                                    <p:anim calcmode="lin" valueType="num">
                                      <p:cBhvr additive="base">
                                        <p:cTn id="59"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60"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anim calcmode="lin" valueType="num">
                                      <p:cBhvr additive="base">
                                        <p:cTn id="6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7"/>
                                        </p:tgtEl>
                                        <p:attrNameLst>
                                          <p:attrName>style.visibility</p:attrName>
                                        </p:attrNameLst>
                                      </p:cBhvr>
                                      <p:to>
                                        <p:strVal val="visible"/>
                                      </p:to>
                                    </p:set>
                                    <p:anim calcmode="lin" valueType="num">
                                      <p:cBhvr>
                                        <p:cTn id="71" dur="1000" fill="hold"/>
                                        <p:tgtEl>
                                          <p:spTgt spid="7"/>
                                        </p:tgtEl>
                                        <p:attrNameLst>
                                          <p:attrName>ppt_w</p:attrName>
                                        </p:attrNameLst>
                                      </p:cBhvr>
                                      <p:tavLst>
                                        <p:tav tm="0">
                                          <p:val>
                                            <p:fltVal val="0"/>
                                          </p:val>
                                        </p:tav>
                                        <p:tav tm="100000">
                                          <p:val>
                                            <p:strVal val="#ppt_w"/>
                                          </p:val>
                                        </p:tav>
                                      </p:tavLst>
                                    </p:anim>
                                    <p:anim calcmode="lin" valueType="num">
                                      <p:cBhvr>
                                        <p:cTn id="72" dur="1000" fill="hold"/>
                                        <p:tgtEl>
                                          <p:spTgt spid="7"/>
                                        </p:tgtEl>
                                        <p:attrNameLst>
                                          <p:attrName>ppt_h</p:attrName>
                                        </p:attrNameLst>
                                      </p:cBhvr>
                                      <p:tavLst>
                                        <p:tav tm="0">
                                          <p:val>
                                            <p:fltVal val="0"/>
                                          </p:val>
                                        </p:tav>
                                        <p:tav tm="100000">
                                          <p:val>
                                            <p:strVal val="#ppt_h"/>
                                          </p:val>
                                        </p:tav>
                                      </p:tavLst>
                                    </p:anim>
                                    <p:anim calcmode="lin" valueType="num">
                                      <p:cBhvr>
                                        <p:cTn id="73" dur="1000" fill="hold"/>
                                        <p:tgtEl>
                                          <p:spTgt spid="7"/>
                                        </p:tgtEl>
                                        <p:attrNameLst>
                                          <p:attrName>style.rotation</p:attrName>
                                        </p:attrNameLst>
                                      </p:cBhvr>
                                      <p:tavLst>
                                        <p:tav tm="0">
                                          <p:val>
                                            <p:fltVal val="90"/>
                                          </p:val>
                                        </p:tav>
                                        <p:tav tm="100000">
                                          <p:val>
                                            <p:fltVal val="0"/>
                                          </p:val>
                                        </p:tav>
                                      </p:tavLst>
                                    </p:anim>
                                    <p:animEffect transition="in" filter="fade">
                                      <p:cBhvr>
                                        <p:cTn id="74" dur="1000"/>
                                        <p:tgtEl>
                                          <p:spTgt spid="7"/>
                                        </p:tgtEl>
                                      </p:cBhvr>
                                    </p:animEffect>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3">
                                            <p:txEl>
                                              <p:pRg st="8" end="8"/>
                                            </p:txEl>
                                          </p:spTgt>
                                        </p:tgtEl>
                                        <p:attrNameLst>
                                          <p:attrName>style.visibility</p:attrName>
                                        </p:attrNameLst>
                                      </p:cBhvr>
                                      <p:to>
                                        <p:strVal val="visible"/>
                                      </p:to>
                                    </p:set>
                                    <p:anim calcmode="lin" valueType="num">
                                      <p:cBhvr additive="base">
                                        <p:cTn id="79"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80"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D70B121-56F4-4848-B38B-182089D909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8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8200" y="963877"/>
            <a:ext cx="3494362" cy="4930246"/>
          </a:xfrm>
        </p:spPr>
        <p:txBody>
          <a:bodyPr>
            <a:normAutofit/>
          </a:bodyPr>
          <a:lstStyle/>
          <a:p>
            <a:pPr algn="r"/>
            <a:r>
              <a:rPr lang="en-US" dirty="0">
                <a:solidFill>
                  <a:schemeClr val="accent1"/>
                </a:solidFill>
              </a:rPr>
              <a:t>Contacts – making the most of the opportunity</a:t>
            </a:r>
          </a:p>
        </p:txBody>
      </p:sp>
      <p:cxnSp>
        <p:nvCxnSpPr>
          <p:cNvPr id="20" name="Straight Connector 19">
            <a:extLst>
              <a:ext uri="{FF2B5EF4-FFF2-40B4-BE49-F238E27FC236}">
                <a16:creationId xmlns:a16="http://schemas.microsoft.com/office/drawing/2014/main" id="{2D72A2C9-F3CA-4216-8BAD-FA4C970C3C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4976031" y="963877"/>
            <a:ext cx="6377769" cy="4930246"/>
          </a:xfrm>
        </p:spPr>
        <p:txBody>
          <a:bodyPr anchor="ctr">
            <a:normAutofit/>
          </a:bodyPr>
          <a:lstStyle/>
          <a:p>
            <a:r>
              <a:rPr lang="en-US" sz="2400" dirty="0"/>
              <a:t>Ecclesiastes 3:11</a:t>
            </a:r>
          </a:p>
          <a:p>
            <a:r>
              <a:rPr lang="en-US" sz="2400" dirty="0"/>
              <a:t>Mental Preparation</a:t>
            </a:r>
          </a:p>
          <a:p>
            <a:pPr lvl="1"/>
            <a:r>
              <a:rPr lang="en-US" dirty="0"/>
              <a:t>Expect a positive response</a:t>
            </a:r>
          </a:p>
          <a:p>
            <a:pPr lvl="1"/>
            <a:r>
              <a:rPr lang="en-US" dirty="0"/>
              <a:t>Mentally practice opening lines</a:t>
            </a:r>
          </a:p>
          <a:p>
            <a:pPr lvl="2"/>
            <a:r>
              <a:rPr lang="en-US" sz="2400" dirty="0"/>
              <a:t>Run race 1000 times before stepping on the track</a:t>
            </a:r>
          </a:p>
          <a:p>
            <a:pPr lvl="2"/>
            <a:r>
              <a:rPr lang="en-US" sz="2400" dirty="0"/>
              <a:t>Sales calls</a:t>
            </a:r>
          </a:p>
          <a:p>
            <a:pPr lvl="2"/>
            <a:r>
              <a:rPr lang="en-US" sz="2400" dirty="0"/>
              <a:t>Courting</a:t>
            </a:r>
          </a:p>
          <a:p>
            <a:pPr lvl="1"/>
            <a:r>
              <a:rPr lang="en-US" dirty="0"/>
              <a:t>Set your mind to get a Bible study</a:t>
            </a:r>
          </a:p>
          <a:p>
            <a:pPr lvl="2"/>
            <a:r>
              <a:rPr lang="en-US" sz="2400" dirty="0"/>
              <a:t>Example of Amway guy – outside grocery story</a:t>
            </a:r>
          </a:p>
        </p:txBody>
      </p:sp>
      <p:sp>
        <p:nvSpPr>
          <p:cNvPr id="4" name="Rectangle 3">
            <a:extLst>
              <a:ext uri="{FF2B5EF4-FFF2-40B4-BE49-F238E27FC236}">
                <a16:creationId xmlns:a16="http://schemas.microsoft.com/office/drawing/2014/main" id="{AE7653B8-764F-6440-8D82-E6137C8564C0}"/>
              </a:ext>
            </a:extLst>
          </p:cNvPr>
          <p:cNvSpPr/>
          <p:nvPr/>
        </p:nvSpPr>
        <p:spPr>
          <a:xfrm rot="19040401">
            <a:off x="-78274" y="-186412"/>
            <a:ext cx="6096000" cy="1200329"/>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Initial interest / </a:t>
            </a:r>
          </a:p>
          <a:p>
            <a:r>
              <a:rPr lang="en-US" sz="2400" dirty="0">
                <a:latin typeface="Herculanum" panose="02000505000000020004" pitchFamily="2" charset="77"/>
              </a:rPr>
              <a:t>approach</a:t>
            </a:r>
          </a:p>
        </p:txBody>
      </p:sp>
      <p:sp>
        <p:nvSpPr>
          <p:cNvPr id="5" name="Rectangle 4">
            <a:extLst>
              <a:ext uri="{FF2B5EF4-FFF2-40B4-BE49-F238E27FC236}">
                <a16:creationId xmlns:a16="http://schemas.microsoft.com/office/drawing/2014/main" id="{9D6D1025-E13F-E947-86FD-37CC8DDEBD4F}"/>
              </a:ext>
            </a:extLst>
          </p:cNvPr>
          <p:cNvSpPr/>
          <p:nvPr/>
        </p:nvSpPr>
        <p:spPr>
          <a:xfrm>
            <a:off x="1763440" y="5253781"/>
            <a:ext cx="6096000" cy="830997"/>
          </a:xfrm>
          <a:prstGeom prst="rect">
            <a:avLst/>
          </a:prstGeom>
        </p:spPr>
        <p:txBody>
          <a:bodyPr>
            <a:spAutoFit/>
          </a:bodyPr>
          <a:lstStyle/>
          <a:p>
            <a:r>
              <a:rPr lang="en-US" sz="2400" dirty="0">
                <a:latin typeface="Herculanum" panose="02000505000000020004" pitchFamily="2" charset="77"/>
              </a:rPr>
              <a:t>Challenge:</a:t>
            </a:r>
          </a:p>
          <a:p>
            <a:r>
              <a:rPr lang="en-US" sz="2400" dirty="0">
                <a:latin typeface="Herculanum" panose="02000505000000020004" pitchFamily="2" charset="77"/>
              </a:rPr>
              <a:t>When to ask for the study</a:t>
            </a:r>
          </a:p>
        </p:txBody>
      </p:sp>
    </p:spTree>
    <p:extLst>
      <p:ext uri="{BB962C8B-B14F-4D97-AF65-F5344CB8AC3E}">
        <p14:creationId xmlns:p14="http://schemas.microsoft.com/office/powerpoint/2010/main" val="340150339"/>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 calcmode="lin" valueType="num">
                                      <p:cBhvr additive="base">
                                        <p:cTn id="2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 calcmode="lin" valueType="num">
                                      <p:cBhvr additive="base">
                                        <p:cTn id="2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additive="base">
                                        <p:cTn id="3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 calcmode="lin" valueType="num">
                                      <p:cBhvr additive="base">
                                        <p:cTn id="3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 calcmode="lin" valueType="num">
                                      <p:cBhvr additive="base">
                                        <p:cTn id="4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anim calcmode="lin" valueType="num">
                                      <p:cBhvr additive="base">
                                        <p:cTn id="5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31"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 calcmode="lin" valueType="num">
                                      <p:cBhvr>
                                        <p:cTn id="57" dur="1000" fill="hold"/>
                                        <p:tgtEl>
                                          <p:spTgt spid="5"/>
                                        </p:tgtEl>
                                        <p:attrNameLst>
                                          <p:attrName>ppt_w</p:attrName>
                                        </p:attrNameLst>
                                      </p:cBhvr>
                                      <p:tavLst>
                                        <p:tav tm="0">
                                          <p:val>
                                            <p:fltVal val="0"/>
                                          </p:val>
                                        </p:tav>
                                        <p:tav tm="100000">
                                          <p:val>
                                            <p:strVal val="#ppt_w"/>
                                          </p:val>
                                        </p:tav>
                                      </p:tavLst>
                                    </p:anim>
                                    <p:anim calcmode="lin" valueType="num">
                                      <p:cBhvr>
                                        <p:cTn id="58" dur="1000" fill="hold"/>
                                        <p:tgtEl>
                                          <p:spTgt spid="5"/>
                                        </p:tgtEl>
                                        <p:attrNameLst>
                                          <p:attrName>ppt_h</p:attrName>
                                        </p:attrNameLst>
                                      </p:cBhvr>
                                      <p:tavLst>
                                        <p:tav tm="0">
                                          <p:val>
                                            <p:fltVal val="0"/>
                                          </p:val>
                                        </p:tav>
                                        <p:tav tm="100000">
                                          <p:val>
                                            <p:strVal val="#ppt_h"/>
                                          </p:val>
                                        </p:tav>
                                      </p:tavLst>
                                    </p:anim>
                                    <p:anim calcmode="lin" valueType="num">
                                      <p:cBhvr>
                                        <p:cTn id="59" dur="1000" fill="hold"/>
                                        <p:tgtEl>
                                          <p:spTgt spid="5"/>
                                        </p:tgtEl>
                                        <p:attrNameLst>
                                          <p:attrName>style.rotation</p:attrName>
                                        </p:attrNameLst>
                                      </p:cBhvr>
                                      <p:tavLst>
                                        <p:tav tm="0">
                                          <p:val>
                                            <p:fltVal val="90"/>
                                          </p:val>
                                        </p:tav>
                                        <p:tav tm="100000">
                                          <p:val>
                                            <p:fltVal val="0"/>
                                          </p:val>
                                        </p:tav>
                                      </p:tavLst>
                                    </p:anim>
                                    <p:animEffect transition="in" filter="fade">
                                      <p:cBhvr>
                                        <p:cTn id="60" dur="10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2" presetClass="entr" presetSubtype="4" fill="hold" grpId="0" nodeType="clickEffect">
                                  <p:stCondLst>
                                    <p:cond delay="0"/>
                                  </p:stCondLst>
                                  <p:childTnLst>
                                    <p:set>
                                      <p:cBhvr>
                                        <p:cTn id="64" dur="1" fill="hold">
                                          <p:stCondLst>
                                            <p:cond delay="0"/>
                                          </p:stCondLst>
                                        </p:cTn>
                                        <p:tgtEl>
                                          <p:spTgt spid="3">
                                            <p:txEl>
                                              <p:pRg st="7" end="7"/>
                                            </p:txEl>
                                          </p:spTgt>
                                        </p:tgtEl>
                                        <p:attrNameLst>
                                          <p:attrName>style.visibility</p:attrName>
                                        </p:attrNameLst>
                                      </p:cBhvr>
                                      <p:to>
                                        <p:strVal val="visible"/>
                                      </p:to>
                                    </p:set>
                                    <p:anim calcmode="lin" valueType="num">
                                      <p:cBhvr additive="base">
                                        <p:cTn id="65"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66"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4" fill="hold" grpId="0" nodeType="clickEffect">
                                  <p:stCondLst>
                                    <p:cond delay="0"/>
                                  </p:stCondLst>
                                  <p:childTnLst>
                                    <p:set>
                                      <p:cBhvr>
                                        <p:cTn id="70" dur="1" fill="hold">
                                          <p:stCondLst>
                                            <p:cond delay="0"/>
                                          </p:stCondLst>
                                        </p:cTn>
                                        <p:tgtEl>
                                          <p:spTgt spid="3">
                                            <p:txEl>
                                              <p:pRg st="8" end="8"/>
                                            </p:txEl>
                                          </p:spTgt>
                                        </p:tgtEl>
                                        <p:attrNameLst>
                                          <p:attrName>style.visibility</p:attrName>
                                        </p:attrNameLst>
                                      </p:cBhvr>
                                      <p:to>
                                        <p:strVal val="visible"/>
                                      </p:to>
                                    </p:set>
                                    <p:anim calcmode="lin" valueType="num">
                                      <p:cBhvr additive="base">
                                        <p:cTn id="7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7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162</TotalTime>
  <Words>1328</Words>
  <Application>Microsoft Office PowerPoint</Application>
  <PresentationFormat>Widescreen</PresentationFormat>
  <Paragraphs>260</Paragraphs>
  <Slides>25</Slides>
  <Notes>4</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Evangelism “Conduct yourselves with wisdom toward outsiders, making the most of the opportunity. Let your speech always be with grace, seasoned as it were with salt, so that you may know how to respond to each person.” Colossians 4:5-6 </vt:lpstr>
      <vt:lpstr>Conviction</vt:lpstr>
      <vt:lpstr>Conviction –   about Christ</vt:lpstr>
      <vt:lpstr>Conviction –about the Church</vt:lpstr>
      <vt:lpstr>Conviction – about the condition of the lost</vt:lpstr>
      <vt:lpstr>Conviction – about the Bible</vt:lpstr>
      <vt:lpstr>Contacts – sowing the seed!</vt:lpstr>
      <vt:lpstr>Contacts – making the most of the opportunity</vt:lpstr>
      <vt:lpstr>Contacts – making the most of the opportunity</vt:lpstr>
      <vt:lpstr>Contacts – action</vt:lpstr>
      <vt:lpstr>Caring – honest love as a foundation</vt:lpstr>
      <vt:lpstr>Caring – Willingness to extend yourself</vt:lpstr>
      <vt:lpstr>Caring – willingness to listen</vt:lpstr>
      <vt:lpstr>Caring – teaching to overcome objections</vt:lpstr>
      <vt:lpstr>Caring – willingness to tell the truth under duress</vt:lpstr>
      <vt:lpstr>Caring – willingness to deal with all the issues</vt:lpstr>
      <vt:lpstr>Caring – willingness to be persistent</vt:lpstr>
      <vt:lpstr>Caring – willingness to “dust off your feet”</vt:lpstr>
      <vt:lpstr>Charisma – enjoy what you are doing</vt:lpstr>
      <vt:lpstr>Charisma – be interested in the material</vt:lpstr>
      <vt:lpstr>Charisma – make the presentation your own</vt:lpstr>
      <vt:lpstr>Charisma – be interested in them as people</vt:lpstr>
      <vt:lpstr>Charisma – developing fellowship with Christ</vt:lpstr>
      <vt:lpstr>Charisma – enthusiasm</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Evangelism “Conduct yourselves with wisdom toward outsiders, making the most of the opportunity. Let your speech always be with grace, seasoned as it were with salt, so that you may know how to respond to each person.” Colossians 4:5-6 </dc:title>
  <dc:creator>Luke Wilson</dc:creator>
  <cp:lastModifiedBy>Microsoft Office User</cp:lastModifiedBy>
  <cp:revision>16</cp:revision>
  <dcterms:created xsi:type="dcterms:W3CDTF">2019-02-20T21:27:01Z</dcterms:created>
  <dcterms:modified xsi:type="dcterms:W3CDTF">2019-02-22T18:04:16Z</dcterms:modified>
</cp:coreProperties>
</file>